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797" r:id="rId2"/>
    <p:sldId id="257" r:id="rId3"/>
    <p:sldId id="258" r:id="rId4"/>
    <p:sldId id="261" r:id="rId5"/>
    <p:sldId id="800" r:id="rId6"/>
    <p:sldId id="798" r:id="rId7"/>
    <p:sldId id="263" r:id="rId8"/>
    <p:sldId id="269" r:id="rId9"/>
    <p:sldId id="270" r:id="rId10"/>
    <p:sldId id="802" r:id="rId11"/>
    <p:sldId id="804" r:id="rId12"/>
    <p:sldId id="806" r:id="rId13"/>
    <p:sldId id="807" r:id="rId14"/>
    <p:sldId id="810" r:id="rId15"/>
    <p:sldId id="809" r:id="rId16"/>
    <p:sldId id="812" r:id="rId17"/>
    <p:sldId id="826" r:id="rId18"/>
    <p:sldId id="827" r:id="rId19"/>
    <p:sldId id="814" r:id="rId20"/>
    <p:sldId id="817" r:id="rId21"/>
    <p:sldId id="818" r:id="rId22"/>
    <p:sldId id="788" r:id="rId23"/>
    <p:sldId id="789" r:id="rId24"/>
    <p:sldId id="790" r:id="rId25"/>
    <p:sldId id="791" r:id="rId26"/>
    <p:sldId id="793" r:id="rId27"/>
    <p:sldId id="825" r:id="rId28"/>
    <p:sldId id="828" r:id="rId29"/>
    <p:sldId id="82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E7E"/>
    <a:srgbClr val="D35151"/>
    <a:srgbClr val="E9603B"/>
    <a:srgbClr val="FF5925"/>
    <a:srgbClr val="CC3300"/>
    <a:srgbClr val="FF9393"/>
    <a:srgbClr val="F69CA5"/>
    <a:srgbClr val="F16B78"/>
    <a:srgbClr val="FF9B9B"/>
    <a:srgbClr val="FAA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5" autoAdjust="0"/>
    <p:restoredTop sz="92679" autoAdjust="0"/>
  </p:normalViewPr>
  <p:slideViewPr>
    <p:cSldViewPr snapToGrid="0">
      <p:cViewPr varScale="1">
        <p:scale>
          <a:sx n="85" d="100"/>
          <a:sy n="85" d="100"/>
        </p:scale>
        <p:origin x="1428" y="84"/>
      </p:cViewPr>
      <p:guideLst>
        <p:guide orient="horz" pos="1253"/>
        <p:guide pos="226"/>
        <p:guide pos="55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ksha.a\Desktop\&#1057;&#1044;&#1059;\&#1053;&#1072;&#1094;%20&#1087;&#1088;&#1086;&#1077;&#1082;&#1090;\&#1056;&#1072;&#1089;&#1095;&#1077;&#1090;&#1099;_&#1075;&#1086;&#1076;&#1099;%20(1)+&#1088;&#1077;&#1075;&#1080;&#1086;&#1085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7087713449875E-2"/>
          <c:y val="0.11844293632892089"/>
          <c:w val="0.68872927340822643"/>
          <c:h val="0.72435269610488873"/>
        </c:manualLayout>
      </c:layout>
      <c:barChart>
        <c:barDir val="bar"/>
        <c:grouping val="stacked"/>
        <c:varyColors val="0"/>
        <c:ser>
          <c:idx val="0"/>
          <c:order val="0"/>
          <c:tx>
            <c:v>Ожидаемая продолжительность жизни граждан в возрасте 55 лет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(4)'!$A$1:$G$1</c:f>
              <c:strCache>
                <c:ptCount val="7"/>
                <c:pt idx="0">
                  <c:v>Б.З.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'Лист1 (4)'!$A$2:$G$2</c:f>
              <c:numCache>
                <c:formatCode>General</c:formatCode>
                <c:ptCount val="7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4"/>
        <c:axId val="198329360"/>
        <c:axId val="200203280"/>
      </c:barChart>
      <c:barChart>
        <c:barDir val="bar"/>
        <c:grouping val="stacked"/>
        <c:varyColors val="0"/>
        <c:ser>
          <c:idx val="1"/>
          <c:order val="1"/>
          <c:spPr>
            <a:gradFill flip="none" rotWithShape="1">
              <a:gsLst>
                <a:gs pos="67000">
                  <a:schemeClr val="accent1">
                    <a:lumMod val="12000"/>
                    <a:lumOff val="88000"/>
                  </a:schemeClr>
                </a:gs>
                <a:gs pos="84000">
                  <a:srgbClr val="FF6969"/>
                </a:gs>
                <a:gs pos="36211">
                  <a:schemeClr val="accent1">
                    <a:lumMod val="60000"/>
                    <a:lumOff val="40000"/>
                  </a:schemeClr>
                </a:gs>
                <a:gs pos="100000">
                  <a:srgbClr val="C0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0874824748025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(4)'!$A$1:$G$1</c:f>
              <c:strCache>
                <c:ptCount val="7"/>
                <c:pt idx="0">
                  <c:v>Б.З.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'Лист1 (4)'!$A$3:$G$3</c:f>
              <c:numCache>
                <c:formatCode>0.00</c:formatCode>
                <c:ptCount val="7"/>
                <c:pt idx="0" formatCode="General">
                  <c:v>24.33</c:v>
                </c:pt>
                <c:pt idx="1">
                  <c:v>24.82</c:v>
                </c:pt>
                <c:pt idx="2">
                  <c:v>25.27</c:v>
                </c:pt>
                <c:pt idx="3">
                  <c:v>25.71</c:v>
                </c:pt>
                <c:pt idx="4">
                  <c:v>26.14</c:v>
                </c:pt>
                <c:pt idx="5">
                  <c:v>26.6</c:v>
                </c:pt>
                <c:pt idx="6">
                  <c:v>27.08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4"/>
        <c:axId val="200204400"/>
        <c:axId val="200203840"/>
      </c:barChart>
      <c:catAx>
        <c:axId val="19832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03280"/>
        <c:crosses val="autoZero"/>
        <c:auto val="1"/>
        <c:lblAlgn val="ctr"/>
        <c:lblOffset val="100"/>
        <c:noMultiLvlLbl val="0"/>
      </c:catAx>
      <c:valAx>
        <c:axId val="200203280"/>
        <c:scaling>
          <c:orientation val="minMax"/>
          <c:max val="80"/>
          <c:min val="51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329360"/>
        <c:crosses val="autoZero"/>
        <c:crossBetween val="between"/>
        <c:majorUnit val="10"/>
      </c:valAx>
      <c:valAx>
        <c:axId val="20020384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04400"/>
        <c:crosses val="max"/>
        <c:crossBetween val="between"/>
      </c:valAx>
      <c:catAx>
        <c:axId val="200204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203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67801821904540049"/>
          <c:y val="0.43478336195770512"/>
          <c:w val="0.30744124173951426"/>
          <c:h val="0.38335639846572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7087713449875E-2"/>
          <c:y val="0.11844293632892089"/>
          <c:w val="0.68872927340822643"/>
          <c:h val="0.72435269610488873"/>
        </c:manualLayout>
      </c:layout>
      <c:barChart>
        <c:barDir val="bar"/>
        <c:grouping val="stacked"/>
        <c:varyColors val="0"/>
        <c:ser>
          <c:idx val="0"/>
          <c:order val="0"/>
          <c:tx>
            <c:v>Процент лиц старше трудоспособного возраста охвачены профилактическими осмотрами, включая  диспансеризацию</c:v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(3)'!$A$1:$G$1</c:f>
              <c:strCache>
                <c:ptCount val="7"/>
                <c:pt idx="0">
                  <c:v>Б.З.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'Лист1 (3)'!$A$2:$G$2</c:f>
              <c:numCache>
                <c:formatCode>General</c:formatCode>
                <c:ptCount val="7"/>
                <c:pt idx="0">
                  <c:v>16.600000000000001</c:v>
                </c:pt>
                <c:pt idx="1">
                  <c:v>23</c:v>
                </c:pt>
                <c:pt idx="2">
                  <c:v>28</c:v>
                </c:pt>
                <c:pt idx="3">
                  <c:v>34</c:v>
                </c:pt>
                <c:pt idx="4">
                  <c:v>55.7</c:v>
                </c:pt>
                <c:pt idx="5">
                  <c:v>65.3</c:v>
                </c:pt>
                <c:pt idx="6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00208320"/>
        <c:axId val="200208880"/>
      </c:barChart>
      <c:catAx>
        <c:axId val="20020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08880"/>
        <c:crosses val="autoZero"/>
        <c:auto val="1"/>
        <c:lblAlgn val="ctr"/>
        <c:lblOffset val="100"/>
        <c:noMultiLvlLbl val="0"/>
      </c:catAx>
      <c:valAx>
        <c:axId val="200208880"/>
        <c:scaling>
          <c:orientation val="minMax"/>
          <c:max val="80"/>
        </c:scaling>
        <c:delete val="1"/>
        <c:axPos val="b"/>
        <c:numFmt formatCode="General" sourceLinked="1"/>
        <c:majorTickMark val="out"/>
        <c:minorTickMark val="none"/>
        <c:tickLblPos val="nextTo"/>
        <c:crossAx val="20020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588133478564148"/>
          <c:y val="0.20072768761836532"/>
          <c:w val="0.33031763263631481"/>
          <c:h val="0.61834873948186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7087713449875E-2"/>
          <c:y val="0.11844293632892089"/>
          <c:w val="0.68872927340822643"/>
          <c:h val="0.72435269610488873"/>
        </c:manualLayout>
      </c:layout>
      <c:barChart>
        <c:barDir val="bar"/>
        <c:grouping val="stacked"/>
        <c:varyColors val="0"/>
        <c:ser>
          <c:idx val="0"/>
          <c:order val="0"/>
          <c:tx>
            <c:v>Процент лиц старше трудоспособного возраста, у которых выявлены заболевания и патологические состояния, находятся под диспансерным наблюдением </c:v>
          </c:tx>
          <c:spPr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(2)'!$A$1:$G$1</c:f>
              <c:strCache>
                <c:ptCount val="7"/>
                <c:pt idx="0">
                  <c:v>Б.З.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'Лист1 (2)'!$A$2:$G$2</c:f>
              <c:numCache>
                <c:formatCode>General</c:formatCode>
                <c:ptCount val="7"/>
                <c:pt idx="0">
                  <c:v>49.3</c:v>
                </c:pt>
                <c:pt idx="1">
                  <c:v>56.5</c:v>
                </c:pt>
                <c:pt idx="2">
                  <c:v>60.5</c:v>
                </c:pt>
                <c:pt idx="3">
                  <c:v>64.7</c:v>
                </c:pt>
                <c:pt idx="4">
                  <c:v>69.2</c:v>
                </c:pt>
                <c:pt idx="5">
                  <c:v>80</c:v>
                </c:pt>
                <c:pt idx="6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01506736"/>
        <c:axId val="201507296"/>
      </c:barChart>
      <c:catAx>
        <c:axId val="20150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07296"/>
        <c:crosses val="autoZero"/>
        <c:auto val="1"/>
        <c:lblAlgn val="ctr"/>
        <c:lblOffset val="100"/>
        <c:noMultiLvlLbl val="0"/>
      </c:catAx>
      <c:valAx>
        <c:axId val="20150729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20150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588133478564148"/>
          <c:y val="0.20072768761836532"/>
          <c:w val="0.33031763263631481"/>
          <c:h val="0.61834873948186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7087713449875E-2"/>
          <c:y val="0.11844293632892089"/>
          <c:w val="0.63609391992512399"/>
          <c:h val="0.70300352683679612"/>
        </c:manualLayout>
      </c:layout>
      <c:barChart>
        <c:barDir val="bar"/>
        <c:grouping val="stacked"/>
        <c:varyColors val="0"/>
        <c:ser>
          <c:idx val="0"/>
          <c:order val="0"/>
          <c:tx>
            <c:v>Кол-во регионов</c:v>
          </c:tx>
          <c:spPr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067464902538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Лист1!$A$1:$F$1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Лист1!$A$2:$F$2</c:f>
              <c:numCache>
                <c:formatCode>General</c:formatCode>
                <c:ptCount val="6"/>
                <c:pt idx="0">
                  <c:v>7</c:v>
                </c:pt>
                <c:pt idx="1">
                  <c:v>68</c:v>
                </c:pt>
                <c:pt idx="2">
                  <c:v>70</c:v>
                </c:pt>
                <c:pt idx="3">
                  <c:v>75</c:v>
                </c:pt>
                <c:pt idx="4">
                  <c:v>80</c:v>
                </c:pt>
                <c:pt idx="5">
                  <c:v>85</c:v>
                </c:pt>
              </c:numCache>
            </c:numRef>
          </c:val>
        </c:ser>
        <c:ser>
          <c:idx val="1"/>
          <c:order val="1"/>
          <c:tx>
            <c:v>Кол-во получающих помощь (тыс. чел.)</c:v>
          </c:tx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2491857302612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85118964164863"/>
                      <c:h val="8.886659322358711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Лист1!$A$1:$F$1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Лист1!$A$3:$F$3</c:f>
              <c:numCache>
                <c:formatCode>0.0</c:formatCode>
                <c:ptCount val="6"/>
                <c:pt idx="0">
                  <c:v>11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155</c:v>
                </c:pt>
                <c:pt idx="5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1510096"/>
        <c:axId val="201510656"/>
      </c:barChart>
      <c:catAx>
        <c:axId val="20151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0656"/>
        <c:crosses val="autoZero"/>
        <c:auto val="1"/>
        <c:lblAlgn val="ctr"/>
        <c:lblOffset val="100"/>
        <c:tickMarkSkip val="1"/>
        <c:noMultiLvlLbl val="0"/>
      </c:catAx>
      <c:valAx>
        <c:axId val="201510656"/>
        <c:scaling>
          <c:orientation val="minMax"/>
          <c:max val="250"/>
        </c:scaling>
        <c:delete val="1"/>
        <c:axPos val="b"/>
        <c:numFmt formatCode="General" sourceLinked="1"/>
        <c:majorTickMark val="out"/>
        <c:minorTickMark val="none"/>
        <c:tickLblPos val="nextTo"/>
        <c:crossAx val="2015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937936950318869"/>
          <c:y val="0.26242966218798364"/>
          <c:w val="0.28911676354569671"/>
          <c:h val="0.47222686066697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44125213142166E-2"/>
          <c:y val="0.11844293632892089"/>
          <c:w val="0.7928067880383759"/>
          <c:h val="0.72435269610488873"/>
        </c:manualLayout>
      </c:layout>
      <c:barChart>
        <c:barDir val="bar"/>
        <c:grouping val="stacked"/>
        <c:varyColors val="0"/>
        <c:ser>
          <c:idx val="0"/>
          <c:order val="0"/>
          <c:tx>
            <c:v>Уровень госпитализации на геронтологические койки лиц старше 60 лет на 10 тыс. </c:v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028754728868127E-3"/>
                  <c:y val="-9.67581531407122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(5)'!$A$1:$G$1</c:f>
              <c:strCache>
                <c:ptCount val="7"/>
                <c:pt idx="0">
                  <c:v>Б.З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'Лист1 (5)'!$A$2:$G$2</c:f>
              <c:numCache>
                <c:formatCode>General</c:formatCode>
                <c:ptCount val="7"/>
                <c:pt idx="0">
                  <c:v>13.4</c:v>
                </c:pt>
                <c:pt idx="1">
                  <c:v>22.4</c:v>
                </c:pt>
                <c:pt idx="2">
                  <c:v>44.6</c:v>
                </c:pt>
                <c:pt idx="3">
                  <c:v>52.4</c:v>
                </c:pt>
                <c:pt idx="4">
                  <c:v>55.8</c:v>
                </c:pt>
                <c:pt idx="5">
                  <c:v>55.9</c:v>
                </c:pt>
                <c:pt idx="6">
                  <c:v>56</c:v>
                </c:pt>
              </c:numCache>
            </c:numRef>
          </c:val>
        </c:ser>
        <c:ser>
          <c:idx val="1"/>
          <c:order val="1"/>
          <c:tx>
            <c:v>Число граждан, пролеченных на геронтологических койках, тыс. чел. </c:v>
          </c:tx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9676321457457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(5)'!$A$1:$G$1</c:f>
              <c:strCache>
                <c:ptCount val="7"/>
                <c:pt idx="0">
                  <c:v>Б.З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'Лист1 (5)'!$A$3:$G$3</c:f>
              <c:numCache>
                <c:formatCode>0.00</c:formatCode>
                <c:ptCount val="7"/>
                <c:pt idx="0" formatCode="General">
                  <c:v>41.38</c:v>
                </c:pt>
                <c:pt idx="1">
                  <c:v>68.37</c:v>
                </c:pt>
                <c:pt idx="2">
                  <c:v>136.05000000000001</c:v>
                </c:pt>
                <c:pt idx="3">
                  <c:v>159.62</c:v>
                </c:pt>
                <c:pt idx="4">
                  <c:v>169.91</c:v>
                </c:pt>
                <c:pt idx="5">
                  <c:v>170.25</c:v>
                </c:pt>
                <c:pt idx="6">
                  <c:v>170.64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1513456"/>
        <c:axId val="201514016"/>
      </c:barChart>
      <c:catAx>
        <c:axId val="20151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4016"/>
        <c:crosses val="autoZero"/>
        <c:auto val="1"/>
        <c:lblAlgn val="ctr"/>
        <c:lblOffset val="100"/>
        <c:noMultiLvlLbl val="0"/>
      </c:catAx>
      <c:valAx>
        <c:axId val="201514016"/>
        <c:scaling>
          <c:orientation val="minMax"/>
          <c:max val="190"/>
        </c:scaling>
        <c:delete val="1"/>
        <c:axPos val="b"/>
        <c:numFmt formatCode="General" sourceLinked="1"/>
        <c:majorTickMark val="out"/>
        <c:minorTickMark val="none"/>
        <c:tickLblPos val="nextTo"/>
        <c:crossAx val="2015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186750873140556"/>
          <c:y val="0.645731201914296"/>
          <c:w val="0.50658654051786378"/>
          <c:h val="0.23909333584893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38555945640056E-2"/>
          <c:y val="3.8089215058643253E-2"/>
          <c:w val="0.89433307114006844"/>
          <c:h val="0.80470653062327901"/>
        </c:manualLayout>
      </c:layout>
      <c:barChart>
        <c:barDir val="bar"/>
        <c:grouping val="stacked"/>
        <c:varyColors val="0"/>
        <c:ser>
          <c:idx val="0"/>
          <c:order val="0"/>
          <c:tx>
            <c:v>Количество  «пилотных» регионов</c:v>
          </c:tx>
          <c:spPr>
            <a:gradFill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'Лист1 (6)'!$A$1:$D$1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'Лист1 (6)'!$A$2:$D$2</c:f>
              <c:numCache>
                <c:formatCode>General</c:formatCode>
                <c:ptCount val="4"/>
                <c:pt idx="0">
                  <c:v>12</c:v>
                </c:pt>
                <c:pt idx="1">
                  <c:v>18</c:v>
                </c:pt>
                <c:pt idx="2">
                  <c:v>24</c:v>
                </c:pt>
                <c:pt idx="3">
                  <c:v>85</c:v>
                </c:pt>
              </c:numCache>
            </c:numRef>
          </c:val>
        </c:ser>
        <c:ser>
          <c:idx val="1"/>
          <c:order val="1"/>
          <c:tx>
            <c:v>% лиц старше трудоспособного возраста, признанных нуждающимися в социальном обслуживании</c:v>
          </c:tx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48416171766301E-3"/>
                  <c:y val="1.09573251012472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  <a:r>
                      <a:rPr lang="en-US" baseline="0"/>
                      <a:t> - 100%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'Лист1 (6)'!$A$1:$D$1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'Лист1 (6)'!$A$3:$D$3</c:f>
              <c:numCache>
                <c:formatCode>0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01877136"/>
        <c:axId val="201877696"/>
      </c:barChart>
      <c:catAx>
        <c:axId val="20187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77696"/>
        <c:crosses val="autoZero"/>
        <c:auto val="1"/>
        <c:lblAlgn val="ctr"/>
        <c:lblOffset val="100"/>
        <c:noMultiLvlLbl val="0"/>
      </c:catAx>
      <c:valAx>
        <c:axId val="201877696"/>
        <c:scaling>
          <c:orientation val="minMax"/>
          <c:max val="185"/>
        </c:scaling>
        <c:delete val="1"/>
        <c:axPos val="b"/>
        <c:numFmt formatCode="General" sourceLinked="1"/>
        <c:majorTickMark val="out"/>
        <c:minorTickMark val="none"/>
        <c:tickLblPos val="nextTo"/>
        <c:crossAx val="20187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224680201333346"/>
          <c:y val="0.30064513048995062"/>
          <c:w val="0.46260215982006286"/>
          <c:h val="0.50117603116080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возр.гр!$A$2</c:f>
              <c:strCache>
                <c:ptCount val="1"/>
                <c:pt idx="0">
                  <c:v>РАСПРЕДЕЛЕНИЕ НАСЕЛЕНИЯ ПО ВОЗРАСТНЫМ ГРУППАМ</c:v>
                </c:pt>
              </c:strCache>
            </c:strRef>
          </c:tx>
          <c:dLbls>
            <c:dLbl>
              <c:idx val="0"/>
              <c:layout>
                <c:manualLayout>
                  <c:x val="2.8135627997640439E-2"/>
                  <c:y val="1.504061992250969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549138573080228E-2"/>
                  <c:y val="-2.15504510338959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084379513387396E-2"/>
                  <c:y val="-3.03828029947890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643976506194187E-2"/>
                  <c:y val="2.82472190976128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198722775658682E-2"/>
                  <c:y val="3.61284383036031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4081861274673268E-2"/>
                  <c:y val="2.07676789299834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0510229380936504E-2"/>
                  <c:y val="-6.77365329333836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499841835731453E-2"/>
                  <c:y val="-2.857142857142864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5305257038309958E-3"/>
                  <c:y val="1.69628796400450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242769328101104E-2"/>
                  <c:y val="-1.40244969378827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6243470380534709E-2"/>
                  <c:y val="-3.557555305586804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34047862994649E-2"/>
                  <c:y val="-4.16417146062361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4924967184716199E-2"/>
                  <c:y val="-1.3418224533317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075358910738315"/>
                  <c:y val="4.62377486512338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3097063289264156E-3"/>
                  <c:y val="3.891843995653586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A6B-4DBC-952A-B5A81888E5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возр.гр!$A$6:$A$20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 и более</c:v>
                </c:pt>
              </c:strCache>
            </c:strRef>
          </c:cat>
          <c:val>
            <c:numRef>
              <c:f>возр.гр!$Y$6:$Y$20</c:f>
              <c:numCache>
                <c:formatCode>General</c:formatCode>
                <c:ptCount val="15"/>
                <c:pt idx="0">
                  <c:v>9750</c:v>
                </c:pt>
                <c:pt idx="1">
                  <c:v>8726</c:v>
                </c:pt>
                <c:pt idx="2">
                  <c:v>7576</c:v>
                </c:pt>
                <c:pt idx="3">
                  <c:v>6160</c:v>
                </c:pt>
                <c:pt idx="4">
                  <c:v>7298</c:v>
                </c:pt>
                <c:pt idx="5">
                  <c:v>11349</c:v>
                </c:pt>
                <c:pt idx="6">
                  <c:v>12007</c:v>
                </c:pt>
                <c:pt idx="7">
                  <c:v>10664</c:v>
                </c:pt>
                <c:pt idx="8">
                  <c:v>9851</c:v>
                </c:pt>
                <c:pt idx="9">
                  <c:v>8750</c:v>
                </c:pt>
                <c:pt idx="10">
                  <c:v>9305</c:v>
                </c:pt>
                <c:pt idx="11">
                  <c:v>7150</c:v>
                </c:pt>
                <c:pt idx="12">
                  <c:v>10610</c:v>
                </c:pt>
                <c:pt idx="13">
                  <c:v>8637</c:v>
                </c:pt>
                <c:pt idx="14">
                  <c:v>13821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A6B-4DBC-952A-B5A81888E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4FF44-CDD2-4C6B-BFDE-8B70E55824B6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5C315-CF7C-42F1-A954-2E382CFF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34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48E2-13C9-4CDA-9611-9426F7E4DE57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ECA4-7B33-4508-B1D9-9F69196C5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9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Население стареет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это глобальный феномен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закономерный процесс, связанный со снижением смертности и рождаемости,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также увеличением продолжительности жизни. Это затрагивает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страны мира, в т. ч. Россию. Это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объективно ведет к повышению численности граждан, испытывающих трудности с решением медицинских, социальных и психологических проблем. У пожилого человека обнаруживается множество различных хронических заболеваний, которые зачастую усугубляются прогрессированием старческой астении.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Несмотря на очевидные достижения в области оказания медицинской помощи гражданам старшего поколения, имеется ряд проблем, требующих решения. 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дальнейшего роста продолжительности жизни необходимо снижение заболеваемости и смертности старшего поколения, и для решения этой задачи </a:t>
            </a:r>
            <a:r>
              <a:rPr lang="ru-RU" sz="12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должна быть реализована </a:t>
            </a:r>
            <a:r>
              <a:rPr lang="ru-RU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новая стратегии оказания медицинской помощи людям пожилого и старческого возраста –</a:t>
            </a:r>
            <a:r>
              <a:rPr lang="ru-RU" sz="1200" b="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развитие </a:t>
            </a:r>
            <a:r>
              <a:rPr lang="ru-RU" sz="1200" b="1" kern="12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гериатрической</a:t>
            </a:r>
            <a:r>
              <a:rPr lang="ru-RU" sz="1200" b="1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службы! 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Существовавшая организационная структура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гериатрической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медицинской помощи в нашей стране была регламентирована около 20-ти лет назад (приказ Минздрава России  от 28 июля 1999 г. № 297 «О совершенствовании организации медицинской помощи гражданам пожилого и старческого возрастов в Российской Федерации») и не позволяла организовать работу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гериатрической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службы, как единой системы долговременной медицинской и социальной помощи за счет преемственности ведения пациента между различными уровнями системы здравоохранения, а также между службами здравоохранения и социальной защиты. </a:t>
            </a:r>
          </a:p>
          <a:p>
            <a:pPr marL="0" marR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ru-RU" altLang="ru-RU" sz="1400" b="0" dirty="0" smtClean="0"/>
          </a:p>
          <a:p>
            <a:pPr fontAlgn="base"/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77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 smtClean="0">
                <a:latin typeface="+mn-lt"/>
                <a:cs typeface="Arial" panose="020B0604020202020204" pitchFamily="34" charset="0"/>
              </a:rPr>
              <a:t>Первая задача это - Увеличение периода активного долголетия и</a:t>
            </a:r>
            <a:r>
              <a:rPr lang="en-US" sz="1000" b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1000" b="0" dirty="0" smtClean="0">
                <a:latin typeface="+mn-lt"/>
                <a:cs typeface="Arial" panose="020B0604020202020204" pitchFamily="34" charset="0"/>
              </a:rPr>
              <a:t>продолжительности здоровой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 smtClean="0"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Важнейшим элементом профилактических мероприятий является вакцинация против пневмококковой инфекции граждан старше трудоспособного возраста из групп риска, проживающих в организациях социального обслуживания.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Минздравом России в целях проведения вакцинации против пневмококковой, в первом квартале 2019 года будут подготовлены и внесены изменения в календарь профилактических прививок.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Учитывая  актуальность проблемы заболеваемости пневмонией и смертности от нее для лиц пожилого возраста с хроническими заболеваниями за счет наличия у них дополнительных фоновых факторов риска, повышающих восприимчивость к инфекции и ухудшающих прогноз - </a:t>
            </a:r>
            <a:r>
              <a:rPr lang="ru-RU" sz="1000" u="sng" dirty="0" smtClean="0">
                <a:latin typeface="+mn-lt"/>
              </a:rPr>
              <a:t>достичь целевого показателя</a:t>
            </a:r>
            <a:r>
              <a:rPr lang="ru-RU" sz="1000" u="sng" baseline="0" dirty="0" smtClean="0">
                <a:latin typeface="+mn-lt"/>
              </a:rPr>
              <a:t> в 95% будет необходимо уже к 1 декабря 2019 года.</a:t>
            </a:r>
            <a:r>
              <a:rPr lang="ru-RU" sz="1000" u="sng" dirty="0" smtClean="0">
                <a:latin typeface="+mn-lt"/>
              </a:rPr>
              <a:t> Это будет прописано в региональных соглашениях о реализации проекта «Системная поддержка и повышение</a:t>
            </a:r>
            <a:r>
              <a:rPr lang="ru-RU" sz="1000" u="sng" baseline="0" dirty="0" smtClean="0">
                <a:latin typeface="+mn-lt"/>
              </a:rPr>
              <a:t> </a:t>
            </a:r>
            <a:r>
              <a:rPr lang="ru-RU" sz="1000" u="sng" dirty="0" smtClean="0">
                <a:latin typeface="+mn-lt"/>
              </a:rPr>
              <a:t>качества жизни граждан старшего поколения»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этого в бюджете федерального проекта "Старшее поколение" предусматривается приоритетное финансирование данной задачи в 2019 году</a:t>
            </a:r>
            <a:r>
              <a:rPr lang="ru-RU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межбюджетные трансферты из федерального бюджета бюджетам субъектов РФ).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19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Органами исполнительной власти субъектов Российской Федерации на основании рекомендаций Минтруда России, разработанных  совместно с Минздравом России в срок до 15 апреля 2019 года должны быть актуализированы действующие региональные программы и мероприятия этих программ по  укреплению здоровья, увеличению периода активного долголетия и продолжительности здоровой жизни.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2019 году </a:t>
            </a:r>
            <a:r>
              <a:rPr lang="ru-RU" sz="1400" dirty="0" smtClean="0"/>
              <a:t>по итогам утверждения актуализированных региональных программ нормативными правовыми актами органов исполнительной власти субъектов Российской Федерации соответствующая информация должна быть предоставлена</a:t>
            </a:r>
            <a:r>
              <a:rPr lang="ru-RU" sz="1400" baseline="0" dirty="0" smtClean="0"/>
              <a:t> </a:t>
            </a:r>
            <a:r>
              <a:rPr lang="ru-RU" sz="1400" dirty="0" smtClean="0"/>
              <a:t>в Минтруд России.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7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Не менее 70 процентов лиц старше трудоспособного возраста охвачены профилактическими осмотрами, включая  диспансеризацию, к концу 2024 года.</a:t>
            </a:r>
          </a:p>
          <a:p>
            <a:pPr marL="0" indent="0" algn="just">
              <a:buNone/>
            </a:pP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В таблице целевые показатели по всей 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2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Не менее 90 процентов лиц старше трудоспособного возраста, у которых выявлены заболевания и патологические состояния, находятся под диспансерным наблюдением к концу 2024 года. В таблице целевые показатели по всей 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9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В 85 субъектах Российской Федерации функционируют региональные </a:t>
            </a:r>
            <a:r>
              <a:rPr lang="ru-RU" sz="1200" b="0" dirty="0" err="1" smtClean="0">
                <a:latin typeface="+mn-lt"/>
                <a:cs typeface="Arial" panose="020B0604020202020204" pitchFamily="34" charset="0"/>
              </a:rPr>
              <a:t>гериатрические</a:t>
            </a: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 центры и геронтологические отделения, в которых помощь получили не менее 160,0 тыс. граждан старше трудоспособного возраста и</a:t>
            </a:r>
            <a:r>
              <a:rPr lang="ru-RU" sz="1200" b="0" baseline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внедрен комплекс мер, направленный на профилактику и раннее выявление когнитивных нарушений у лиц пожилого и старческого возраста, профилактику падений и переломов. Эта цель на 2024 год. </a:t>
            </a:r>
          </a:p>
          <a:p>
            <a:pPr marL="0" indent="0" algn="just">
              <a:buNone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Реализация данных задачи поэтапная</a:t>
            </a:r>
            <a:r>
              <a:rPr lang="ru-RU" sz="1200" b="0" baseline="0" dirty="0" smtClean="0">
                <a:latin typeface="+mn-lt"/>
                <a:cs typeface="Arial" panose="020B0604020202020204" pitchFamily="34" charset="0"/>
              </a:rPr>
              <a:t> от 7-ми регионов и планки в 11 тысяч граждан в 2019.</a:t>
            </a:r>
          </a:p>
          <a:p>
            <a:pPr marL="0" indent="0" algn="just">
              <a:buNone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План по профилактики падений и переломов и «</a:t>
            </a:r>
            <a:r>
              <a:rPr lang="ru-RU" sz="1200" b="0" dirty="0" err="1" smtClean="0">
                <a:latin typeface="+mn-lt"/>
                <a:cs typeface="Arial" panose="020B0604020202020204" pitchFamily="34" charset="0"/>
              </a:rPr>
              <a:t>антидементный</a:t>
            </a: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 план» разработан сотрудниками РГНКЦ  -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Антон Вячеславовичем Наумовым,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д.м.н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профессор, зав. лабораторией заболеваний костно-мышечной  системы 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Араиковной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Мхитарян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к.м.н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старший научным сотрудником лабораторией общей гериатрии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нейрогериатрии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Их доклады будут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представлены в ходе сегодняшнего мероприятия.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endParaRPr lang="ru-RU" sz="1200" b="0" dirty="0" smtClean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03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Уровень </a:t>
            </a:r>
            <a:r>
              <a:rPr lang="ru-RU" sz="1400" b="0" baseline="0" dirty="0" smtClean="0">
                <a:latin typeface="+mn-lt"/>
                <a:cs typeface="Arial" panose="020B0604020202020204" pitchFamily="34" charset="0"/>
              </a:rPr>
              <a:t>развития </a:t>
            </a:r>
            <a:r>
              <a:rPr lang="ru-RU" sz="1400" b="0" baseline="0" dirty="0" err="1" smtClean="0">
                <a:latin typeface="+mn-lt"/>
                <a:cs typeface="Arial" panose="020B0604020202020204" pitchFamily="34" charset="0"/>
              </a:rPr>
              <a:t>гериатрической</a:t>
            </a:r>
            <a:r>
              <a:rPr lang="ru-RU" sz="1400" b="0" baseline="0" dirty="0" smtClean="0">
                <a:latin typeface="+mn-lt"/>
                <a:cs typeface="Arial" panose="020B0604020202020204" pitchFamily="34" charset="0"/>
              </a:rPr>
              <a:t> службы в РФ </a:t>
            </a:r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отражает такой показатель, как </a:t>
            </a:r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у</a:t>
            </a: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ровень госпитализации на геронтологические койки лиц старше 60 лет на 10 тыс. населения соответствующего возраста.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рассчитывается по формуле </a:t>
            </a: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: Число граждан, пролеченных на геронтологических койках*10 тыс./ число лиц старше 60 лет в регионе.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Число граждан, пролеченных на геронтологических койках</a:t>
            </a:r>
            <a:r>
              <a:rPr lang="ru-RU" sz="1400" b="0" baseline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зависит от количество коек (1 на 2000 населения в возрасте 70 лет и старше) *320 дней работы койки/12,5 дней длительности лечения.</a:t>
            </a:r>
            <a:r>
              <a:rPr lang="ru-RU" sz="1400" b="0" baseline="0" dirty="0" smtClean="0">
                <a:latin typeface="+mn-lt"/>
                <a:cs typeface="Arial" panose="020B0604020202020204" pitchFamily="34" charset="0"/>
              </a:rPr>
              <a:t> В полном соответствии с 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Порядком оказания медицинской помощи населению по профилю «гериатрия». </a:t>
            </a:r>
            <a:endParaRPr lang="ru-RU" sz="1400" b="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38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</a:rPr>
              <a:t>В 2020 – 2024 гг. должны быть проведены дополнительные </a:t>
            </a:r>
            <a:r>
              <a:rPr lang="ru-RU" sz="1200" b="0" dirty="0" err="1" smtClean="0">
                <a:latin typeface="+mn-lt"/>
              </a:rPr>
              <a:t>скрининги</a:t>
            </a:r>
            <a:r>
              <a:rPr lang="ru-RU" sz="1200" b="0" dirty="0" smtClean="0">
                <a:latin typeface="+mn-lt"/>
              </a:rPr>
              <a:t> лиц старше 65 лет, проживающих в сельской местности, на выявление отдельных социально-значимых неинфекционных заболеваний, оказывающих вклад в структуру смертности населения</a:t>
            </a:r>
            <a:r>
              <a:rPr lang="ru-RU" sz="1200" b="0" u="sng" dirty="0" smtClean="0">
                <a:latin typeface="+mn-lt"/>
              </a:rPr>
              <a:t>, с возможностью доставки данных лиц в медицинские организации.</a:t>
            </a:r>
            <a:r>
              <a:rPr lang="ru-RU" sz="1200" b="0" u="none" dirty="0" smtClean="0">
                <a:latin typeface="+mn-lt"/>
              </a:rPr>
              <a:t> Охват 90%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atin typeface="+mn-lt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В 2019 году Минздравом России будут разработаны и утверждены программы скрининга,</a:t>
            </a:r>
            <a:r>
              <a:rPr lang="ru-RU" sz="1200" b="0" baseline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будут подготовлены нормативные правовые акты и механизм финансового обеспечения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Органами государственной власти субъектов Российской Федерации в сфере охраны здоровья будет осуществлено их проведение.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</a:rPr>
              <a:t>В целях осуществления доставки в медицинские организации в 2019 году буден приобретен автотранспорт. </a:t>
            </a:r>
            <a:endParaRPr lang="ru-RU" sz="1200" b="0" dirty="0" smtClean="0">
              <a:latin typeface="+mn-lt"/>
              <a:cs typeface="Arial" panose="020B0604020202020204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Минтрудом России будет обеспечено доведение средств федерального бюджета до субъектов Российской Федерации на расходные обязательства по приобретению автотранспорта до 15.02.2019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Органами исполнительной власти субъектов Российской Федерации будут проведены конкурсные процедуры и закуплен автотранспорт.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59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</a:rPr>
              <a:t>В 2020 – 2024 гг. должны быть проведены дополнительные </a:t>
            </a:r>
            <a:r>
              <a:rPr lang="ru-RU" sz="1200" b="0" dirty="0" err="1" smtClean="0">
                <a:latin typeface="+mn-lt"/>
              </a:rPr>
              <a:t>скрининги</a:t>
            </a:r>
            <a:r>
              <a:rPr lang="ru-RU" sz="1200" b="0" dirty="0" smtClean="0">
                <a:latin typeface="+mn-lt"/>
              </a:rPr>
              <a:t> лиц старше 65 лет, проживающих в сельской местности, на выявление отдельных социально-значимых неинфекционных заболеваний, оказывающих вклад в структуру смертности населения</a:t>
            </a:r>
            <a:r>
              <a:rPr lang="ru-RU" sz="1200" b="0" u="sng" dirty="0" smtClean="0">
                <a:latin typeface="+mn-lt"/>
              </a:rPr>
              <a:t>, с возможностью доставки данных лиц в медицинские организации.</a:t>
            </a:r>
            <a:r>
              <a:rPr lang="ru-RU" sz="1200" b="0" u="none" dirty="0" smtClean="0">
                <a:latin typeface="+mn-lt"/>
              </a:rPr>
              <a:t> Охват 90%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atin typeface="+mn-lt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В 2019 году Минздравом России будут разработаны и утверждены программы скрининга,</a:t>
            </a:r>
            <a:r>
              <a:rPr lang="ru-RU" sz="1200" b="0" baseline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будут подготовлены нормативные правовые акты и механизм финансового обеспечения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Органами государственной власти субъектов Российской Федерации в сфере охраны здоровья будет осуществлено их проведение.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</a:rPr>
              <a:t>В целях осуществления доставки в медицинские организации в 2019 году буден приобретен автотранспорт. </a:t>
            </a:r>
            <a:endParaRPr lang="ru-RU" sz="1200" b="0" dirty="0" smtClean="0">
              <a:latin typeface="+mn-lt"/>
              <a:cs typeface="Arial" panose="020B0604020202020204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Минтрудом России будет обеспечено доведение средств федерального бюджета до субъектов Российской Федерации на расходные обязательства по приобретению автотранспорта до 15.02.2019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Органами исполнительной власти субъектов Российской Федерации будут проведены конкурсные процедуры и закуплен автотранспорт.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6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</a:rPr>
              <a:t>В 2020 – 2024 гг. должны быть проведены дополнительные </a:t>
            </a:r>
            <a:r>
              <a:rPr lang="ru-RU" sz="1200" b="0" dirty="0" err="1" smtClean="0">
                <a:latin typeface="+mn-lt"/>
              </a:rPr>
              <a:t>скрининги</a:t>
            </a:r>
            <a:r>
              <a:rPr lang="ru-RU" sz="1200" b="0" dirty="0" smtClean="0">
                <a:latin typeface="+mn-lt"/>
              </a:rPr>
              <a:t> лиц старше 65 лет, проживающих в сельской местности, на выявление отдельных социально-значимых неинфекционных заболеваний, оказывающих вклад в структуру смертности населения</a:t>
            </a:r>
            <a:r>
              <a:rPr lang="ru-RU" sz="1200" b="0" u="sng" dirty="0" smtClean="0">
                <a:latin typeface="+mn-lt"/>
              </a:rPr>
              <a:t>, с возможностью доставки данных лиц в медицинские организации.</a:t>
            </a:r>
            <a:r>
              <a:rPr lang="ru-RU" sz="1200" b="0" u="none" dirty="0" smtClean="0">
                <a:latin typeface="+mn-lt"/>
              </a:rPr>
              <a:t> Охват 90%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atin typeface="+mn-lt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В 2019 году Минздравом России будут разработаны и утверждены программы скрининга,</a:t>
            </a:r>
            <a:r>
              <a:rPr lang="ru-RU" sz="1200" b="0" baseline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будут подготовлены нормативные правовые акты и механизм финансового обеспечения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Органами государственной власти субъектов Российской Федерации в сфере охраны здоровья будет осуществлено их проведение.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</a:rPr>
              <a:t>В целях осуществления доставки в медицинские организации в 2019 году буден приобретен автотранспорт. </a:t>
            </a:r>
            <a:endParaRPr lang="ru-RU" sz="1200" b="0" dirty="0" smtClean="0">
              <a:latin typeface="+mn-lt"/>
              <a:cs typeface="Arial" panose="020B0604020202020204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Минтрудом России будет обеспечено доведение средств федерального бюджета до субъектов Российской Федерации на расходные обязательства по приобретению автотранспорта до 15.02.2019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+mn-lt"/>
                <a:cs typeface="Arial" panose="020B0604020202020204" pitchFamily="34" charset="0"/>
              </a:rPr>
              <a:t>Органами исполнительной власти субъектов Российской Федерации будут проведены конкурсные процедуры и закуплен автотранспорт.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69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Вторая задача ФП «Старшее поколение» это - Создание системы долговременного ухода за гражданами пожилого возраста и инвалидами.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9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Перечисленные демографические тенденции, понимание проблем пожилого возраста, развитие общества, приоритетом которого является человек, послужило основанием для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Поручения президента Российской Федерации В.В. Путина – 2159 от 5 августа 2014 года</a:t>
            </a:r>
            <a:r>
              <a:rPr lang="ru-RU" sz="1400" b="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о </a:t>
            </a:r>
            <a:r>
              <a:rPr lang="ru-RU" altLang="ru-RU" sz="1400" b="0" dirty="0" smtClean="0">
                <a:solidFill>
                  <a:srgbClr val="000000"/>
                </a:solidFill>
                <a:latin typeface="+mn-lt"/>
              </a:rPr>
              <a:t>совершенствовании системы охраны здоровья граждан пожилого возраста, развитие </a:t>
            </a:r>
            <a:r>
              <a:rPr lang="ru-RU" altLang="ru-RU" sz="1400" b="0" dirty="0" err="1" smtClean="0">
                <a:solidFill>
                  <a:srgbClr val="000000"/>
                </a:solidFill>
                <a:latin typeface="+mn-lt"/>
              </a:rPr>
              <a:t>гериатрической</a:t>
            </a:r>
            <a:r>
              <a:rPr lang="ru-RU" altLang="ru-RU" sz="1400" b="0" dirty="0" smtClean="0">
                <a:solidFill>
                  <a:srgbClr val="000000"/>
                </a:solidFill>
                <a:latin typeface="+mn-lt"/>
              </a:rPr>
              <a:t> службы, включая подготовку и повышение квалификации специалистов в этой сфере…</a:t>
            </a:r>
            <a:endParaRPr lang="ru-RU" sz="14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66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Система долговременного ухода по регионам и охват ею </a:t>
            </a:r>
            <a:r>
              <a:rPr lang="ru-RU" sz="1400" b="0" dirty="0" smtClean="0">
                <a:latin typeface="+mn-lt"/>
                <a:cs typeface="+mn-cs"/>
              </a:rPr>
              <a:t>о</a:t>
            </a:r>
            <a:r>
              <a:rPr lang="ru-RU" sz="1400" b="0" dirty="0" smtClean="0">
                <a:latin typeface="+mn-lt"/>
              </a:rPr>
              <a:t>пределенного процента лиц старше трудоспособного возраста, признанных нуждающимися в социальном обслуживании, внедряются</a:t>
            </a:r>
            <a:r>
              <a:rPr lang="ru-RU" sz="1400" b="0" baseline="0" dirty="0" smtClean="0">
                <a:latin typeface="+mn-lt"/>
              </a:rPr>
              <a:t> </a:t>
            </a:r>
            <a:r>
              <a:rPr lang="ru-RU" sz="1400" b="0" dirty="0" smtClean="0">
                <a:latin typeface="+mn-lt"/>
              </a:rPr>
              <a:t>нарастающим итогом.</a:t>
            </a:r>
            <a:endParaRPr lang="ru-RU" sz="1400" b="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45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В рамках создания системы долговременного ухода необходимо разработать критерии и методические рекомендаций по определению потребности и объема долгосрочной социально – бытовой и медицинской помощи, а также</a:t>
            </a:r>
            <a:r>
              <a:rPr lang="ru-RU" sz="1400" b="0" baseline="0" dirty="0" smtClean="0">
                <a:latin typeface="+mn-lt"/>
                <a:cs typeface="Arial" panose="020B0604020202020204" pitchFamily="34" charset="0"/>
              </a:rPr>
              <a:t> п</a:t>
            </a: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одготовить кадры медицинских и социальных учреждений по вопросам гериатрии.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88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+mn-lt"/>
              </a:rPr>
              <a:t>По данным ВОЗ более 10 млн. граждан в РФ будут нуждаться в ДУ</a:t>
            </a:r>
            <a:r>
              <a:rPr lang="ru-RU" sz="1400" baseline="0" dirty="0" smtClean="0">
                <a:latin typeface="+mn-lt"/>
              </a:rPr>
              <a:t> к 2024 году, рост в 3 раза </a:t>
            </a:r>
            <a:r>
              <a:rPr lang="ru-RU" sz="1400" b="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нуждаются в надомном уходе и более чем в 2 раза в стационарном уходе от уровня 2017 года. Из</a:t>
            </a:r>
            <a:r>
              <a:rPr lang="ru-RU" sz="1400" b="0" kern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них 30% будут пожилые люди старше 70 лет, которые будут потребителями 80% услуг системы долговременного ухода.</a:t>
            </a:r>
            <a:endParaRPr lang="ru-RU" sz="1400" b="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71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err="1" smtClean="0">
                <a:latin typeface="+mn-lt"/>
              </a:rPr>
              <a:t>Гериатрическая</a:t>
            </a:r>
            <a:r>
              <a:rPr lang="ru-RU" sz="1400" dirty="0" smtClean="0">
                <a:latin typeface="+mn-lt"/>
              </a:rPr>
              <a:t> служба наряду с реабилитацией и</a:t>
            </a:r>
            <a:r>
              <a:rPr lang="ru-RU" sz="1400" b="0" dirty="0" smtClean="0">
                <a:latin typeface="+mn-lt"/>
              </a:rPr>
              <a:t> </a:t>
            </a:r>
            <a:r>
              <a:rPr lang="ru-RU" sz="1400" b="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паллиативной помощью является ключевым звеном в системе 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332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процессе функционирования СДУ человек получает помощь и услуги, в соответствии с индивидуальными объективными потребностями, а участники СДУ непрерывно отслеживают текущее состояние человека от этапа</a:t>
            </a:r>
            <a:r>
              <a:rPr lang="ru-RU" sz="14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оценки и типизации, в ходе маршрутизации и по мере реализации ДУ за ним.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6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n-lt"/>
              </a:rPr>
              <a:t>В ходе организации СДУ</a:t>
            </a:r>
            <a:r>
              <a:rPr lang="ru-RU" sz="1400" baseline="0" dirty="0" smtClean="0">
                <a:latin typeface="+mn-lt"/>
              </a:rPr>
              <a:t> в </a:t>
            </a:r>
            <a:r>
              <a:rPr lang="ru-RU" sz="1400" baseline="0" dirty="0" err="1" smtClean="0">
                <a:latin typeface="+mn-lt"/>
              </a:rPr>
              <a:t>пилотных</a:t>
            </a:r>
            <a:r>
              <a:rPr lang="ru-RU" sz="1400" baseline="0" dirty="0" smtClean="0">
                <a:latin typeface="+mn-lt"/>
              </a:rPr>
              <a:t> регионах и анализа баз данных </a:t>
            </a:r>
            <a:r>
              <a:rPr lang="ru-RU" sz="1400" b="0" dirty="0" smtClean="0">
                <a:latin typeface="+mn-lt"/>
              </a:rPr>
              <a:t>нуждающихся в долговременном социальном и медицинском</a:t>
            </a:r>
            <a:r>
              <a:rPr lang="ru-RU" sz="1400" b="0" baseline="0" dirty="0" smtClean="0">
                <a:latin typeface="+mn-lt"/>
              </a:rPr>
              <a:t> </a:t>
            </a:r>
            <a:r>
              <a:rPr lang="ru-RU" sz="1400" b="0" dirty="0" smtClean="0">
                <a:latin typeface="+mn-lt"/>
              </a:rPr>
              <a:t>обслуживании</a:t>
            </a:r>
            <a:r>
              <a:rPr lang="ru-RU" sz="1400" b="0" baseline="0" dirty="0" smtClean="0">
                <a:latin typeface="+mn-lt"/>
              </a:rPr>
              <a:t> </a:t>
            </a:r>
            <a:r>
              <a:rPr lang="ru-RU" sz="1400" baseline="0" dirty="0" smtClean="0">
                <a:latin typeface="+mn-lt"/>
              </a:rPr>
              <a:t>со стороны системы здравоохранения и социальных служб мы увидели что эти данные пересекаются с дру</a:t>
            </a:r>
            <a:r>
              <a:rPr lang="ru-RU" sz="1400" b="0" baseline="0" dirty="0" smtClean="0">
                <a:latin typeface="+mn-lt"/>
              </a:rPr>
              <a:t>г другом только на 20%. Межведомственное взаимодействие и 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преемственности ведения пациента между службами здравоохранения и социальной защиты</a:t>
            </a:r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лежат в основе </a:t>
            </a:r>
            <a:r>
              <a:rPr lang="ru-RU" sz="1400" b="0" dirty="0" smtClean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схемы функционирования Системы долговременного ухода.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10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 результате организации ДУ появляется новая структура с новой нормативно-правовой базой, которая функционирует как единое целое в новой системе</a:t>
            </a:r>
            <a:r>
              <a:rPr lang="ru-RU" sz="1400" baseline="0" dirty="0" smtClean="0"/>
              <a:t> координат, которая называется СИСТЕМА ДОЛГОВРЕМЕННОГО УХОДА.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24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Канал MED </a:t>
            </a:r>
            <a:r>
              <a:rPr lang="ru-RU" sz="1400" b="0" dirty="0" err="1" smtClean="0">
                <a:solidFill>
                  <a:schemeClr val="tx2"/>
                </a:solidFill>
                <a:latin typeface="+mn-lt"/>
              </a:rPr>
              <a:t>Point</a:t>
            </a:r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 – это официальный канал сообщества профессиональных врачей - гериатров и геронтологов России. Новости гериатрии, информация о конференциях, конгрессах, съездах, аналитика и интервью первых лиц. Новые технологии продления активного периода жизни, практика применения современных лекарственных препаратов, изменение отношения к возрасту человека и многое другое представлены на видеоканале.</a:t>
            </a:r>
          </a:p>
          <a:p>
            <a:pPr algn="l"/>
            <a:r>
              <a:rPr lang="ru-RU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подписаться на канал MED </a:t>
            </a:r>
            <a:r>
              <a:rPr lang="ru-RU" sz="14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ru-RU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Создать </a:t>
            </a:r>
            <a:r>
              <a:rPr lang="ru-RU" sz="1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аккаунт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учетную запись на </a:t>
            </a:r>
            <a:r>
              <a:rPr lang="ru-RU" sz="1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400" b="0" dirty="0" smtClean="0">
              <a:solidFill>
                <a:schemeClr val="tx2"/>
              </a:solidFill>
              <a:latin typeface="+mn-lt"/>
            </a:endParaRPr>
          </a:p>
          <a:p>
            <a:r>
              <a:rPr lang="ru-RU" b="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6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Канал MED </a:t>
            </a:r>
            <a:r>
              <a:rPr lang="ru-RU" sz="1400" b="0" dirty="0" err="1" smtClean="0">
                <a:solidFill>
                  <a:schemeClr val="tx2"/>
                </a:solidFill>
                <a:latin typeface="+mn-lt"/>
              </a:rPr>
              <a:t>Point</a:t>
            </a:r>
            <a:r>
              <a:rPr lang="ru-RU" sz="1400" b="0" dirty="0" smtClean="0">
                <a:solidFill>
                  <a:schemeClr val="tx2"/>
                </a:solidFill>
                <a:latin typeface="+mn-lt"/>
              </a:rPr>
              <a:t> – это официальный канал сообщества профессиональных врачей - гериатров и геронтологов России. Новости гериатрии, информация о конференциях, конгрессах, съездах, аналитика и интервью первых лиц. Новые технологии продления активного периода жизни, практика применения современных лекарственных препаратов, изменение отношения к возрасту человека и многое другое представлены на видеоканале.</a:t>
            </a:r>
          </a:p>
          <a:p>
            <a:pPr algn="l"/>
            <a:r>
              <a:rPr lang="ru-RU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подписаться на канал MED </a:t>
            </a:r>
            <a:r>
              <a:rPr lang="ru-RU" sz="14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ru-RU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Создать </a:t>
            </a:r>
            <a:r>
              <a:rPr lang="ru-RU" sz="1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аккаунт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учетную запись на </a:t>
            </a:r>
            <a:r>
              <a:rPr lang="ru-RU" sz="1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400" b="0" dirty="0" smtClean="0">
              <a:solidFill>
                <a:schemeClr val="tx2"/>
              </a:solidFill>
              <a:latin typeface="+mn-lt"/>
            </a:endParaRPr>
          </a:p>
          <a:p>
            <a:r>
              <a:rPr lang="ru-RU" b="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4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ru-RU" sz="1200" b="0" i="0" u="none" strike="noStrike" dirty="0" smtClean="0">
              <a:solidFill>
                <a:srgbClr val="1F497D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6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…и принятием Правительством Российской Федерации Стратегии действий в интересах граждан старшего поколения до 2025 г., где одним из приоритетных направлений стало «Обеспечение здоровья  людей пожилого возраста»,</a:t>
            </a:r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целью разработки стратегии - увеличение продолжительности жизни и повышение уровня и качества жизни людей старшего поколения!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12" indent="-2841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81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289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396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504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611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719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826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4BF69CE-654C-4968-A9F6-CB575D6F1EBC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6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Важным событием 2016 г. стало утверждение Министерством здравоохранения РФ Порядка оказания медицинской помощи населению по профилю «гериатрия». Основной принцип, постулированный этим документом, — организация </a:t>
            </a:r>
            <a:r>
              <a:rPr lang="ru-RU" sz="1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гериатрической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службы, как единой системы долговременной медико-социальной помощи за счет преемственности ведения пациента между различными уровнями системы здравоохранения, а также между службами здравоохранения и социальной защиты.</a:t>
            </a:r>
            <a:endParaRPr lang="ru-RU" altLang="ru-RU" sz="1400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12" indent="-2841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81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289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396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504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611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719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826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D959B64-C726-4F45-BC24-6326D398E298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7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Профессиональный стандарт – это характеристика необходимой квалификации, что нужно знать и уметь работнику для осуществления определенного вида профессиональной деятельности. Кроме этого, в стандарте отражаются: возможные наименования специальностей, требования к образованию, требования к опыту практической работы, особые условия допуска к работе</a:t>
            </a:r>
            <a:endParaRPr lang="ru-RU" altLang="ru-RU" sz="1400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12" indent="-2841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81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289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396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504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611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719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826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D959B64-C726-4F45-BC24-6326D398E298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7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2018</a:t>
            </a:r>
            <a:r>
              <a:rPr lang="ru-RU" sz="1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году 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утверждены </a:t>
            </a:r>
            <a:r>
              <a:rPr lang="ru-RU" altLang="ru-RU" sz="1400" b="0" dirty="0" smtClean="0">
                <a:latin typeface="+mn-lt"/>
                <a:cs typeface="Tahoma" pitchFamily="34" charset="0"/>
              </a:rPr>
              <a:t>Клинические рекомендации по старческой астении,</a:t>
            </a:r>
            <a:r>
              <a:rPr lang="ru-RU" altLang="ru-RU" sz="1400" b="0" baseline="0" dirty="0" smtClean="0">
                <a:latin typeface="+mn-lt"/>
                <a:cs typeface="Tahoma" pitchFamily="34" charset="0"/>
              </a:rPr>
              <a:t> в которых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установлен алгоритм ведения больного, диагностики и лечения,</a:t>
            </a:r>
            <a:r>
              <a:rPr lang="ru-RU" sz="1400" baseline="0" dirty="0" smtClean="0">
                <a:solidFill>
                  <a:schemeClr val="tx1"/>
                </a:solidFill>
                <a:latin typeface="+mn-lt"/>
              </a:rPr>
              <a:t> даны рекомендации по организации медицинской помощи </a:t>
            </a:r>
            <a:r>
              <a:rPr lang="ru-RU" sz="1400" u="sng" baseline="0" dirty="0" smtClean="0">
                <a:solidFill>
                  <a:schemeClr val="tx1"/>
                </a:solidFill>
                <a:latin typeface="+mn-lt"/>
              </a:rPr>
              <a:t>и </a:t>
            </a:r>
            <a:r>
              <a:rPr lang="ru-RU" sz="1400" u="sng" dirty="0" smtClean="0">
                <a:solidFill>
                  <a:schemeClr val="tx1"/>
                </a:solidFill>
                <a:latin typeface="+mn-lt"/>
              </a:rPr>
              <a:t>по оформлению истории болезни </a:t>
            </a:r>
            <a:r>
              <a:rPr lang="ru-RU" sz="1400" u="sng" baseline="0" dirty="0" smtClean="0">
                <a:solidFill>
                  <a:schemeClr val="tx1"/>
                </a:solidFill>
                <a:latin typeface="+mn-lt"/>
              </a:rPr>
              <a:t>пациентам со старческой астенией</a:t>
            </a:r>
            <a:r>
              <a:rPr lang="ru-RU" sz="1400" baseline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Особый раздел в структуре клинических рекомендаций составляют критерии качества оказания медицинской помощи при данном заболевании. Это свод обязательных требований, исполнение которых прямо и высоко достоверно влияет на исход заболевания. Критерии качества утверждаются отдельно приказами Минздрава России и являются обязательными для исполнения.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12" indent="-2841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181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289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396" indent="-2269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504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9611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6719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826" indent="-2269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5D959B64-C726-4F45-BC24-6326D398E298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  <a:defRPr/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72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Модель организации </a:t>
            </a:r>
            <a:r>
              <a:rPr lang="ru-RU" sz="1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гериатрической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службы предполагает единую трехуровневую систему, которая включает амбулаторное звено, стационарную помощь и организационно-методические и научные </a:t>
            </a:r>
            <a:r>
              <a:rPr lang="ru-RU" sz="14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гериатрические</a:t>
            </a:r>
            <a:r>
              <a:rPr lang="ru-RU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центры.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12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…для достижения </a:t>
            </a: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достижение цели №1 федерального проекта по увеличению ожидаемой продолжительности здоровой жизни до 67 лет, а также на достижение национальной цели по росту ожидаемой продолжительности жизни до 78 лет к 2024 году.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2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n-lt"/>
              </a:rPr>
              <a:t>Главная</a:t>
            </a:r>
            <a:r>
              <a:rPr lang="ru-RU" sz="1400" baseline="0" dirty="0" smtClean="0">
                <a:latin typeface="+mn-lt"/>
              </a:rPr>
              <a:t> задача ФП «Старшее поколение» сформулирована в его полном названии - </a:t>
            </a:r>
            <a:r>
              <a:rPr lang="ru-RU" sz="1400" b="0" baseline="0" dirty="0" smtClean="0">
                <a:latin typeface="+mn-lt"/>
                <a:cs typeface="Arial" panose="020B0604020202020204" pitchFamily="34" charset="0"/>
              </a:rPr>
              <a:t>р</a:t>
            </a: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азработка и реализация программы системной поддержки и повышения качества жизни граждан старшего поколения</a:t>
            </a:r>
            <a:r>
              <a:rPr lang="en-US" sz="1400" b="0" dirty="0" smtClean="0">
                <a:latin typeface="+mn-lt"/>
                <a:cs typeface="Arial" panose="020B0604020202020204" pitchFamily="34" charset="0"/>
              </a:rPr>
              <a:t>.</a:t>
            </a:r>
            <a:r>
              <a:rPr lang="en-US" sz="1400" b="0" baseline="0" dirty="0" smtClean="0">
                <a:latin typeface="+mn-lt"/>
                <a:cs typeface="Arial" panose="020B0604020202020204" pitchFamily="34" charset="0"/>
              </a:rPr>
              <a:t> </a:t>
            </a:r>
            <a:endParaRPr lang="ru-RU" sz="1400" b="0" baseline="0" dirty="0" smtClean="0"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latin typeface="+mn-lt"/>
                <a:cs typeface="Arial" panose="020B0604020202020204" pitchFamily="34" charset="0"/>
              </a:rPr>
              <a:t>Для достижения каждой задачи в ФП «Старшее поколение» предусмотрены ряд мероприятий и прописаны те целевые показатели которых необходимо достичь.</a:t>
            </a:r>
            <a:endParaRPr lang="ru-RU" sz="1400" b="0" baseline="0" dirty="0" smtClean="0"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baseline="0" dirty="0" smtClean="0">
                <a:latin typeface="+mn-lt"/>
                <a:cs typeface="Arial" panose="020B0604020202020204" pitchFamily="34" charset="0"/>
              </a:rPr>
              <a:t>Мы остановимся в данной презентации на первых двух основных задачах.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>
              <a:latin typeface="Georgia" pitchFamily="18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BECA4-7B33-4508-B1D9-9F69196C59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8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1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1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3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4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7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2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CF002-6576-46B1-9049-D10880A1DD58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3EE6-3976-4B02-8F6E-AB148A14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11.png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407" y="1411942"/>
            <a:ext cx="8208912" cy="151951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Гериатрия в России: итоги и перспективы.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Национальный проект «Демография»</a:t>
            </a:r>
            <a:b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Федеральный проект </a:t>
            </a:r>
            <a:b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«Старшее поколение».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284" y="4713367"/>
            <a:ext cx="8663009" cy="19429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  <a:t>Заместитель руководителя</a:t>
            </a:r>
            <a:b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  <a:t>Федерального центра координации деятельности субъектов Российской Федерации по развитию организации оказания медицинской помощи по профилю «гериатрия»                                                                                                               РГНКЦ ФГБОУ ВО РНИМУ им. Н.И. Пирогова Минздрава России                       Кандидат медицинских наук       </a:t>
            </a:r>
          </a:p>
          <a:p>
            <a:r>
              <a:rPr lang="ru-RU" sz="1800" b="1" i="1" dirty="0" smtClean="0">
                <a:solidFill>
                  <a:schemeClr val="tx2"/>
                </a:solidFill>
                <a:latin typeface="Georgia" pitchFamily="18" charset="0"/>
              </a:rPr>
              <a:t>Свищева Светлана Петровна</a:t>
            </a:r>
          </a:p>
          <a:p>
            <a:endParaRPr lang="ru-RU" sz="18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  <a:t>                                                                                 </a:t>
            </a:r>
            <a:endParaRPr lang="ru-RU" sz="18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24577" name="Picture 1" descr="C:\Users\Fits\Desktop\РГНКЦ.jpg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320588" y="260648"/>
            <a:ext cx="2880319" cy="88480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359490" y="1342798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68941" y="3108555"/>
            <a:ext cx="8592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Главный гериатр Минздрава России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Директор Российского геронтологического научно-клинического центра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РНИМУ им. Н.И.Пирогова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Профессор, доктор медицинских наук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Georgia" pitchFamily="18" charset="0"/>
              </a:rPr>
              <a:t>Ткачева Ольга Николаевна</a:t>
            </a:r>
            <a:endParaRPr lang="ru-RU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cxnSp>
        <p:nvCxnSpPr>
          <p:cNvPr id="8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5"/>
          <p:cNvCxnSpPr/>
          <p:nvPr/>
        </p:nvCxnSpPr>
        <p:spPr>
          <a:xfrm>
            <a:off x="8532813" y="1346481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98670" y="2730726"/>
            <a:ext cx="6789730" cy="2780760"/>
          </a:xfr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Georgia" pitchFamily="18" charset="0"/>
                <a:cs typeface="Arial" panose="020B0604020202020204" pitchFamily="34" charset="0"/>
              </a:rPr>
              <a:t>Внесены </a:t>
            </a:r>
            <a:r>
              <a:rPr lang="ru-RU" sz="2000" b="1" dirty="0">
                <a:latin typeface="Georgia" pitchFamily="18" charset="0"/>
                <a:cs typeface="Arial" panose="020B0604020202020204" pitchFamily="34" charset="0"/>
              </a:rPr>
              <a:t>изменения в национальный календарь профилактических прививок, утвержденный приказом Минздрава России от 21.03.2014 № </a:t>
            </a:r>
            <a:r>
              <a:rPr lang="ru-RU" sz="2000" b="1" dirty="0" smtClean="0">
                <a:latin typeface="Georgia" pitchFamily="18" charset="0"/>
                <a:cs typeface="Arial" panose="020B0604020202020204" pitchFamily="34" charset="0"/>
              </a:rPr>
              <a:t>125н.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Georgia" pitchFamily="18" charset="0"/>
              </a:rPr>
              <a:t>Не менее 95 процентов лиц старше трудоспособного возраста из групп риска, проживающих в организациях социального обслуживания, прошли к концу 2024 года вакцинацию против пневмококковой инфекции.</a:t>
            </a:r>
            <a:endParaRPr lang="ru-RU" sz="2000" dirty="0"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571" y="1470176"/>
            <a:ext cx="8539843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Увеличение периода активного долголетия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и</a:t>
            </a:r>
            <a:r>
              <a:rPr lang="en-US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продолжительности </a:t>
            </a:r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здоровой жизни </a:t>
            </a: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42135"/>
          <p:cNvGrpSpPr/>
          <p:nvPr/>
        </p:nvGrpSpPr>
        <p:grpSpPr>
          <a:xfrm>
            <a:off x="466381" y="2116507"/>
            <a:ext cx="1181944" cy="2325013"/>
            <a:chOff x="0" y="-506795"/>
            <a:chExt cx="755091" cy="1532700"/>
          </a:xfrm>
        </p:grpSpPr>
        <p:sp>
          <p:nvSpPr>
            <p:cNvPr id="13" name="Shape 142136"/>
            <p:cNvSpPr/>
            <p:nvPr/>
          </p:nvSpPr>
          <p:spPr>
            <a:xfrm>
              <a:off x="377548" y="-506795"/>
              <a:ext cx="0" cy="777609"/>
            </a:xfrm>
            <a:custGeom>
              <a:avLst/>
              <a:gdLst/>
              <a:ahLst/>
              <a:cxnLst/>
              <a:rect l="0" t="0" r="0" b="0"/>
              <a:pathLst>
                <a:path h="777609">
                  <a:moveTo>
                    <a:pt x="0" y="777609"/>
                  </a:moveTo>
                  <a:lnTo>
                    <a:pt x="0" y="0"/>
                  </a:lnTo>
                </a:path>
              </a:pathLst>
            </a:custGeom>
            <a:ln w="25400" cap="flat">
              <a:miter lim="127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2137"/>
            <p:cNvSpPr/>
            <p:nvPr/>
          </p:nvSpPr>
          <p:spPr>
            <a:xfrm>
              <a:off x="0" y="270814"/>
              <a:ext cx="755091" cy="755091"/>
            </a:xfrm>
            <a:custGeom>
              <a:avLst/>
              <a:gdLst/>
              <a:ahLst/>
              <a:cxnLst/>
              <a:rect l="0" t="0" r="0" b="0"/>
              <a:pathLst>
                <a:path w="755091" h="755091">
                  <a:moveTo>
                    <a:pt x="377546" y="0"/>
                  </a:moveTo>
                  <a:cubicBezTo>
                    <a:pt x="586054" y="0"/>
                    <a:pt x="755091" y="169037"/>
                    <a:pt x="755091" y="377546"/>
                  </a:cubicBezTo>
                  <a:cubicBezTo>
                    <a:pt x="755091" y="586054"/>
                    <a:pt x="586054" y="755091"/>
                    <a:pt x="377546" y="755091"/>
                  </a:cubicBezTo>
                  <a:cubicBezTo>
                    <a:pt x="169037" y="755091"/>
                    <a:pt x="0" y="586054"/>
                    <a:pt x="0" y="377546"/>
                  </a:cubicBezTo>
                  <a:cubicBezTo>
                    <a:pt x="0" y="169037"/>
                    <a:pt x="169037" y="0"/>
                    <a:pt x="37754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142138"/>
            <p:cNvSpPr/>
            <p:nvPr/>
          </p:nvSpPr>
          <p:spPr>
            <a:xfrm>
              <a:off x="0" y="270814"/>
              <a:ext cx="755091" cy="755091"/>
            </a:xfrm>
            <a:custGeom>
              <a:avLst/>
              <a:gdLst/>
              <a:ahLst/>
              <a:cxnLst/>
              <a:rect l="0" t="0" r="0" b="0"/>
              <a:pathLst>
                <a:path w="755091" h="755091">
                  <a:moveTo>
                    <a:pt x="377546" y="755091"/>
                  </a:moveTo>
                  <a:cubicBezTo>
                    <a:pt x="586054" y="755091"/>
                    <a:pt x="755091" y="586054"/>
                    <a:pt x="755091" y="377546"/>
                  </a:cubicBezTo>
                  <a:cubicBezTo>
                    <a:pt x="755091" y="169037"/>
                    <a:pt x="586054" y="0"/>
                    <a:pt x="377546" y="0"/>
                  </a:cubicBezTo>
                  <a:cubicBezTo>
                    <a:pt x="169037" y="0"/>
                    <a:pt x="0" y="169037"/>
                    <a:pt x="0" y="377546"/>
                  </a:cubicBezTo>
                  <a:cubicBezTo>
                    <a:pt x="0" y="586054"/>
                    <a:pt x="169037" y="755091"/>
                    <a:pt x="377546" y="755091"/>
                  </a:cubicBez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42141"/>
            <p:cNvSpPr/>
            <p:nvPr/>
          </p:nvSpPr>
          <p:spPr>
            <a:xfrm>
              <a:off x="242046" y="512860"/>
              <a:ext cx="135503" cy="270993"/>
            </a:xfrm>
            <a:custGeom>
              <a:avLst/>
              <a:gdLst/>
              <a:ahLst/>
              <a:cxnLst/>
              <a:rect l="0" t="0" r="0" b="0"/>
              <a:pathLst>
                <a:path w="135503" h="270993">
                  <a:moveTo>
                    <a:pt x="100013" y="0"/>
                  </a:moveTo>
                  <a:lnTo>
                    <a:pt x="135503" y="0"/>
                  </a:lnTo>
                  <a:lnTo>
                    <a:pt x="135503" y="13475"/>
                  </a:lnTo>
                  <a:lnTo>
                    <a:pt x="106743" y="13475"/>
                  </a:lnTo>
                  <a:lnTo>
                    <a:pt x="106743" y="100012"/>
                  </a:lnTo>
                  <a:cubicBezTo>
                    <a:pt x="106743" y="103721"/>
                    <a:pt x="103734" y="106743"/>
                    <a:pt x="100013" y="106743"/>
                  </a:cubicBezTo>
                  <a:lnTo>
                    <a:pt x="13475" y="106743"/>
                  </a:lnTo>
                  <a:lnTo>
                    <a:pt x="13475" y="164249"/>
                  </a:lnTo>
                  <a:lnTo>
                    <a:pt x="100013" y="164249"/>
                  </a:lnTo>
                  <a:cubicBezTo>
                    <a:pt x="103734" y="164249"/>
                    <a:pt x="106743" y="167272"/>
                    <a:pt x="106743" y="170980"/>
                  </a:cubicBezTo>
                  <a:lnTo>
                    <a:pt x="106743" y="257518"/>
                  </a:lnTo>
                  <a:lnTo>
                    <a:pt x="135503" y="257518"/>
                  </a:lnTo>
                  <a:lnTo>
                    <a:pt x="135503" y="270993"/>
                  </a:lnTo>
                  <a:lnTo>
                    <a:pt x="100013" y="270993"/>
                  </a:lnTo>
                  <a:cubicBezTo>
                    <a:pt x="96291" y="270993"/>
                    <a:pt x="93269" y="267983"/>
                    <a:pt x="93269" y="264262"/>
                  </a:cubicBezTo>
                  <a:lnTo>
                    <a:pt x="93269" y="177724"/>
                  </a:lnTo>
                  <a:lnTo>
                    <a:pt x="6731" y="177724"/>
                  </a:lnTo>
                  <a:cubicBezTo>
                    <a:pt x="3023" y="177724"/>
                    <a:pt x="0" y="174701"/>
                    <a:pt x="0" y="170980"/>
                  </a:cubicBezTo>
                  <a:lnTo>
                    <a:pt x="0" y="100012"/>
                  </a:lnTo>
                  <a:cubicBezTo>
                    <a:pt x="0" y="96291"/>
                    <a:pt x="3023" y="93269"/>
                    <a:pt x="6731" y="93269"/>
                  </a:cubicBezTo>
                  <a:lnTo>
                    <a:pt x="93269" y="93269"/>
                  </a:lnTo>
                  <a:lnTo>
                    <a:pt x="93269" y="6731"/>
                  </a:lnTo>
                  <a:cubicBezTo>
                    <a:pt x="93269" y="3010"/>
                    <a:pt x="96291" y="0"/>
                    <a:pt x="100013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42142"/>
            <p:cNvSpPr/>
            <p:nvPr/>
          </p:nvSpPr>
          <p:spPr>
            <a:xfrm>
              <a:off x="377548" y="512860"/>
              <a:ext cx="135503" cy="270993"/>
            </a:xfrm>
            <a:custGeom>
              <a:avLst/>
              <a:gdLst/>
              <a:ahLst/>
              <a:cxnLst/>
              <a:rect l="0" t="0" r="0" b="0"/>
              <a:pathLst>
                <a:path w="135503" h="270993">
                  <a:moveTo>
                    <a:pt x="0" y="0"/>
                  </a:moveTo>
                  <a:lnTo>
                    <a:pt x="35490" y="0"/>
                  </a:lnTo>
                  <a:cubicBezTo>
                    <a:pt x="39211" y="0"/>
                    <a:pt x="42221" y="3010"/>
                    <a:pt x="42221" y="6731"/>
                  </a:cubicBezTo>
                  <a:lnTo>
                    <a:pt x="42221" y="93269"/>
                  </a:lnTo>
                  <a:lnTo>
                    <a:pt x="128759" y="93269"/>
                  </a:lnTo>
                  <a:cubicBezTo>
                    <a:pt x="132480" y="93269"/>
                    <a:pt x="135503" y="96291"/>
                    <a:pt x="135503" y="100012"/>
                  </a:cubicBezTo>
                  <a:lnTo>
                    <a:pt x="135503" y="170980"/>
                  </a:lnTo>
                  <a:cubicBezTo>
                    <a:pt x="135503" y="174701"/>
                    <a:pt x="132480" y="177724"/>
                    <a:pt x="128759" y="177724"/>
                  </a:cubicBezTo>
                  <a:lnTo>
                    <a:pt x="42221" y="177724"/>
                  </a:lnTo>
                  <a:lnTo>
                    <a:pt x="42221" y="264262"/>
                  </a:lnTo>
                  <a:cubicBezTo>
                    <a:pt x="42221" y="267983"/>
                    <a:pt x="39211" y="270993"/>
                    <a:pt x="35490" y="270993"/>
                  </a:cubicBezTo>
                  <a:lnTo>
                    <a:pt x="0" y="270993"/>
                  </a:lnTo>
                  <a:lnTo>
                    <a:pt x="0" y="257518"/>
                  </a:lnTo>
                  <a:lnTo>
                    <a:pt x="28759" y="257518"/>
                  </a:lnTo>
                  <a:lnTo>
                    <a:pt x="28759" y="170980"/>
                  </a:lnTo>
                  <a:cubicBezTo>
                    <a:pt x="28759" y="167272"/>
                    <a:pt x="31769" y="164249"/>
                    <a:pt x="35490" y="164249"/>
                  </a:cubicBezTo>
                  <a:lnTo>
                    <a:pt x="122028" y="164249"/>
                  </a:lnTo>
                  <a:lnTo>
                    <a:pt x="122028" y="106743"/>
                  </a:lnTo>
                  <a:lnTo>
                    <a:pt x="35490" y="106743"/>
                  </a:lnTo>
                  <a:cubicBezTo>
                    <a:pt x="31769" y="106743"/>
                    <a:pt x="28759" y="103721"/>
                    <a:pt x="28759" y="100012"/>
                  </a:cubicBezTo>
                  <a:lnTo>
                    <a:pt x="28759" y="13475"/>
                  </a:lnTo>
                  <a:lnTo>
                    <a:pt x="0" y="134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42143"/>
            <p:cNvSpPr/>
            <p:nvPr/>
          </p:nvSpPr>
          <p:spPr>
            <a:xfrm>
              <a:off x="161547" y="432351"/>
              <a:ext cx="216002" cy="432003"/>
            </a:xfrm>
            <a:custGeom>
              <a:avLst/>
              <a:gdLst/>
              <a:ahLst/>
              <a:cxnLst/>
              <a:rect l="0" t="0" r="0" b="0"/>
              <a:pathLst>
                <a:path w="216002" h="432003">
                  <a:moveTo>
                    <a:pt x="69558" y="0"/>
                  </a:moveTo>
                  <a:lnTo>
                    <a:pt x="216002" y="0"/>
                  </a:lnTo>
                  <a:lnTo>
                    <a:pt x="216002" y="13475"/>
                  </a:lnTo>
                  <a:lnTo>
                    <a:pt x="69558" y="13475"/>
                  </a:lnTo>
                  <a:cubicBezTo>
                    <a:pt x="38633" y="13475"/>
                    <a:pt x="13475" y="38633"/>
                    <a:pt x="13475" y="69558"/>
                  </a:cubicBezTo>
                  <a:lnTo>
                    <a:pt x="13475" y="362445"/>
                  </a:lnTo>
                  <a:cubicBezTo>
                    <a:pt x="13475" y="393370"/>
                    <a:pt x="38633" y="418529"/>
                    <a:pt x="69558" y="418529"/>
                  </a:cubicBezTo>
                  <a:lnTo>
                    <a:pt x="216002" y="418529"/>
                  </a:lnTo>
                  <a:lnTo>
                    <a:pt x="216002" y="432003"/>
                  </a:lnTo>
                  <a:lnTo>
                    <a:pt x="69558" y="432003"/>
                  </a:lnTo>
                  <a:cubicBezTo>
                    <a:pt x="31204" y="432003"/>
                    <a:pt x="0" y="400799"/>
                    <a:pt x="0" y="362445"/>
                  </a:cubicBezTo>
                  <a:lnTo>
                    <a:pt x="0" y="69558"/>
                  </a:lnTo>
                  <a:cubicBezTo>
                    <a:pt x="0" y="31204"/>
                    <a:pt x="31204" y="0"/>
                    <a:pt x="69558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42144"/>
            <p:cNvSpPr/>
            <p:nvPr/>
          </p:nvSpPr>
          <p:spPr>
            <a:xfrm>
              <a:off x="377548" y="432351"/>
              <a:ext cx="216002" cy="432003"/>
            </a:xfrm>
            <a:custGeom>
              <a:avLst/>
              <a:gdLst/>
              <a:ahLst/>
              <a:cxnLst/>
              <a:rect l="0" t="0" r="0" b="0"/>
              <a:pathLst>
                <a:path w="216002" h="432003">
                  <a:moveTo>
                    <a:pt x="0" y="0"/>
                  </a:moveTo>
                  <a:lnTo>
                    <a:pt x="146444" y="0"/>
                  </a:lnTo>
                  <a:cubicBezTo>
                    <a:pt x="184798" y="0"/>
                    <a:pt x="216002" y="31204"/>
                    <a:pt x="216002" y="69558"/>
                  </a:cubicBezTo>
                  <a:lnTo>
                    <a:pt x="216002" y="362445"/>
                  </a:lnTo>
                  <a:cubicBezTo>
                    <a:pt x="216002" y="400799"/>
                    <a:pt x="184798" y="432003"/>
                    <a:pt x="146444" y="432003"/>
                  </a:cubicBezTo>
                  <a:lnTo>
                    <a:pt x="0" y="432003"/>
                  </a:lnTo>
                  <a:lnTo>
                    <a:pt x="0" y="418529"/>
                  </a:lnTo>
                  <a:lnTo>
                    <a:pt x="146444" y="418529"/>
                  </a:lnTo>
                  <a:cubicBezTo>
                    <a:pt x="177368" y="418529"/>
                    <a:pt x="202527" y="393370"/>
                    <a:pt x="202527" y="362445"/>
                  </a:cubicBezTo>
                  <a:lnTo>
                    <a:pt x="202527" y="69558"/>
                  </a:lnTo>
                  <a:cubicBezTo>
                    <a:pt x="202527" y="38633"/>
                    <a:pt x="177368" y="13475"/>
                    <a:pt x="146444" y="13475"/>
                  </a:cubicBezTo>
                  <a:lnTo>
                    <a:pt x="0" y="134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93715" y="3045284"/>
            <a:ext cx="6582293" cy="16764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В 85 субъектах Российской Федерации приняты региональные программы, включающие мероприятия по увеличению периода активного долголетия и продолжительности здоровой жизни и начата их реализация </a:t>
            </a: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504" y="1487110"/>
            <a:ext cx="8539843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Увеличение периода активного долголетия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и</a:t>
            </a:r>
            <a:r>
              <a:rPr lang="en-US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продолжительности </a:t>
            </a:r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здоровой жизни </a:t>
            </a: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42404"/>
          <p:cNvGrpSpPr/>
          <p:nvPr/>
        </p:nvGrpSpPr>
        <p:grpSpPr>
          <a:xfrm>
            <a:off x="657943" y="2133442"/>
            <a:ext cx="1267110" cy="2428621"/>
            <a:chOff x="0" y="-542286"/>
            <a:chExt cx="755091" cy="1568191"/>
          </a:xfrm>
        </p:grpSpPr>
        <p:sp>
          <p:nvSpPr>
            <p:cNvPr id="13" name="Shape 142405"/>
            <p:cNvSpPr/>
            <p:nvPr/>
          </p:nvSpPr>
          <p:spPr>
            <a:xfrm>
              <a:off x="350301" y="-542286"/>
              <a:ext cx="27245" cy="1319896"/>
            </a:xfrm>
            <a:custGeom>
              <a:avLst/>
              <a:gdLst/>
              <a:ahLst/>
              <a:cxnLst/>
              <a:rect l="0" t="0" r="0" b="0"/>
              <a:pathLst>
                <a:path h="777609">
                  <a:moveTo>
                    <a:pt x="0" y="777609"/>
                  </a:moveTo>
                  <a:lnTo>
                    <a:pt x="0" y="0"/>
                  </a:lnTo>
                </a:path>
              </a:pathLst>
            </a:custGeom>
            <a:ln w="25400" cap="flat">
              <a:miter lim="127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142406"/>
            <p:cNvSpPr/>
            <p:nvPr/>
          </p:nvSpPr>
          <p:spPr>
            <a:xfrm>
              <a:off x="0" y="270814"/>
              <a:ext cx="755091" cy="755091"/>
            </a:xfrm>
            <a:custGeom>
              <a:avLst/>
              <a:gdLst/>
              <a:ahLst/>
              <a:cxnLst/>
              <a:rect l="0" t="0" r="0" b="0"/>
              <a:pathLst>
                <a:path w="755091" h="755091">
                  <a:moveTo>
                    <a:pt x="377546" y="0"/>
                  </a:moveTo>
                  <a:cubicBezTo>
                    <a:pt x="586054" y="0"/>
                    <a:pt x="755091" y="169037"/>
                    <a:pt x="755091" y="377546"/>
                  </a:cubicBezTo>
                  <a:cubicBezTo>
                    <a:pt x="755091" y="586054"/>
                    <a:pt x="586054" y="755091"/>
                    <a:pt x="377546" y="755091"/>
                  </a:cubicBezTo>
                  <a:cubicBezTo>
                    <a:pt x="169037" y="755091"/>
                    <a:pt x="0" y="586054"/>
                    <a:pt x="0" y="377546"/>
                  </a:cubicBezTo>
                  <a:cubicBezTo>
                    <a:pt x="0" y="169037"/>
                    <a:pt x="169037" y="0"/>
                    <a:pt x="37754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142407"/>
            <p:cNvSpPr/>
            <p:nvPr/>
          </p:nvSpPr>
          <p:spPr>
            <a:xfrm>
              <a:off x="0" y="270814"/>
              <a:ext cx="755091" cy="755091"/>
            </a:xfrm>
            <a:custGeom>
              <a:avLst/>
              <a:gdLst/>
              <a:ahLst/>
              <a:cxnLst/>
              <a:rect l="0" t="0" r="0" b="0"/>
              <a:pathLst>
                <a:path w="755091" h="755091">
                  <a:moveTo>
                    <a:pt x="377546" y="755091"/>
                  </a:moveTo>
                  <a:cubicBezTo>
                    <a:pt x="586054" y="755091"/>
                    <a:pt x="755091" y="586054"/>
                    <a:pt x="755091" y="377546"/>
                  </a:cubicBezTo>
                  <a:cubicBezTo>
                    <a:pt x="755091" y="169037"/>
                    <a:pt x="586054" y="0"/>
                    <a:pt x="377546" y="0"/>
                  </a:cubicBezTo>
                  <a:cubicBezTo>
                    <a:pt x="169037" y="0"/>
                    <a:pt x="0" y="169037"/>
                    <a:pt x="0" y="377546"/>
                  </a:cubicBezTo>
                  <a:cubicBezTo>
                    <a:pt x="0" y="586054"/>
                    <a:pt x="169037" y="755091"/>
                    <a:pt x="377546" y="755091"/>
                  </a:cubicBezTo>
                  <a:close/>
                </a:path>
              </a:pathLst>
            </a:custGeom>
            <a:ln w="25400" cap="flat">
              <a:miter lim="127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142409"/>
            <p:cNvSpPr/>
            <p:nvPr/>
          </p:nvSpPr>
          <p:spPr>
            <a:xfrm>
              <a:off x="230942" y="495569"/>
              <a:ext cx="113462" cy="6300"/>
            </a:xfrm>
            <a:custGeom>
              <a:avLst/>
              <a:gdLst/>
              <a:ahLst/>
              <a:cxnLst/>
              <a:rect l="0" t="0" r="0" b="0"/>
              <a:pathLst>
                <a:path w="113462" h="6300">
                  <a:moveTo>
                    <a:pt x="5893" y="0"/>
                  </a:moveTo>
                  <a:lnTo>
                    <a:pt x="107582" y="0"/>
                  </a:lnTo>
                  <a:cubicBezTo>
                    <a:pt x="110871" y="0"/>
                    <a:pt x="113462" y="2654"/>
                    <a:pt x="113462" y="5893"/>
                  </a:cubicBezTo>
                  <a:lnTo>
                    <a:pt x="113462" y="6300"/>
                  </a:lnTo>
                  <a:lnTo>
                    <a:pt x="0" y="6300"/>
                  </a:lnTo>
                  <a:lnTo>
                    <a:pt x="0" y="5893"/>
                  </a:lnTo>
                  <a:cubicBezTo>
                    <a:pt x="0" y="2654"/>
                    <a:pt x="2654" y="0"/>
                    <a:pt x="589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157236"/>
            <p:cNvSpPr/>
            <p:nvPr/>
          </p:nvSpPr>
          <p:spPr>
            <a:xfrm>
              <a:off x="443743" y="490108"/>
              <a:ext cx="45580" cy="11761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0" y="0"/>
                  </a:moveTo>
                  <a:lnTo>
                    <a:pt x="45580" y="0"/>
                  </a:lnTo>
                  <a:lnTo>
                    <a:pt x="4558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157237"/>
            <p:cNvSpPr/>
            <p:nvPr/>
          </p:nvSpPr>
          <p:spPr>
            <a:xfrm>
              <a:off x="371633" y="490108"/>
              <a:ext cx="11760" cy="11761"/>
            </a:xfrm>
            <a:custGeom>
              <a:avLst/>
              <a:gdLst/>
              <a:ahLst/>
              <a:cxnLst/>
              <a:rect l="0" t="0" r="0" b="0"/>
              <a:pathLst>
                <a:path w="11760" h="11761">
                  <a:moveTo>
                    <a:pt x="0" y="0"/>
                  </a:moveTo>
                  <a:lnTo>
                    <a:pt x="11760" y="0"/>
                  </a:lnTo>
                  <a:lnTo>
                    <a:pt x="11760" y="11761"/>
                  </a:lnTo>
                  <a:lnTo>
                    <a:pt x="0" y="1176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142412"/>
            <p:cNvSpPr/>
            <p:nvPr/>
          </p:nvSpPr>
          <p:spPr>
            <a:xfrm>
              <a:off x="161549" y="490108"/>
              <a:ext cx="431991" cy="359829"/>
            </a:xfrm>
            <a:custGeom>
              <a:avLst/>
              <a:gdLst/>
              <a:ahLst/>
              <a:cxnLst/>
              <a:rect l="0" t="0" r="0" b="0"/>
              <a:pathLst>
                <a:path w="431991" h="359829">
                  <a:moveTo>
                    <a:pt x="25222" y="0"/>
                  </a:moveTo>
                  <a:lnTo>
                    <a:pt x="46457" y="0"/>
                  </a:lnTo>
                  <a:lnTo>
                    <a:pt x="46457" y="11761"/>
                  </a:lnTo>
                  <a:lnTo>
                    <a:pt x="25222" y="11761"/>
                  </a:lnTo>
                  <a:cubicBezTo>
                    <a:pt x="17818" y="11761"/>
                    <a:pt x="11760" y="17170"/>
                    <a:pt x="11760" y="23876"/>
                  </a:cubicBezTo>
                  <a:lnTo>
                    <a:pt x="11760" y="310020"/>
                  </a:lnTo>
                  <a:cubicBezTo>
                    <a:pt x="11760" y="316662"/>
                    <a:pt x="17818" y="322072"/>
                    <a:pt x="25222" y="322072"/>
                  </a:cubicBezTo>
                  <a:lnTo>
                    <a:pt x="183972" y="322072"/>
                  </a:lnTo>
                  <a:cubicBezTo>
                    <a:pt x="187211" y="322072"/>
                    <a:pt x="189852" y="324726"/>
                    <a:pt x="189852" y="327952"/>
                  </a:cubicBezTo>
                  <a:lnTo>
                    <a:pt x="189852" y="343662"/>
                  </a:lnTo>
                  <a:cubicBezTo>
                    <a:pt x="189852" y="346075"/>
                    <a:pt x="192202" y="348069"/>
                    <a:pt x="195085" y="348069"/>
                  </a:cubicBezTo>
                  <a:lnTo>
                    <a:pt x="236906" y="348069"/>
                  </a:lnTo>
                  <a:cubicBezTo>
                    <a:pt x="239789" y="348069"/>
                    <a:pt x="242075" y="346075"/>
                    <a:pt x="242075" y="343662"/>
                  </a:cubicBezTo>
                  <a:lnTo>
                    <a:pt x="242075" y="327952"/>
                  </a:lnTo>
                  <a:cubicBezTo>
                    <a:pt x="242075" y="324726"/>
                    <a:pt x="244729" y="322072"/>
                    <a:pt x="247967" y="322072"/>
                  </a:cubicBezTo>
                  <a:lnTo>
                    <a:pt x="406705" y="322072"/>
                  </a:lnTo>
                  <a:cubicBezTo>
                    <a:pt x="414172" y="322072"/>
                    <a:pt x="420230" y="316662"/>
                    <a:pt x="420230" y="310020"/>
                  </a:cubicBezTo>
                  <a:lnTo>
                    <a:pt x="420230" y="23876"/>
                  </a:lnTo>
                  <a:cubicBezTo>
                    <a:pt x="420230" y="17170"/>
                    <a:pt x="414172" y="11761"/>
                    <a:pt x="406705" y="11761"/>
                  </a:cubicBezTo>
                  <a:lnTo>
                    <a:pt x="385470" y="11761"/>
                  </a:lnTo>
                  <a:lnTo>
                    <a:pt x="385470" y="0"/>
                  </a:lnTo>
                  <a:lnTo>
                    <a:pt x="406705" y="0"/>
                  </a:lnTo>
                  <a:cubicBezTo>
                    <a:pt x="420649" y="0"/>
                    <a:pt x="431991" y="10706"/>
                    <a:pt x="431991" y="23876"/>
                  </a:cubicBezTo>
                  <a:lnTo>
                    <a:pt x="431991" y="310020"/>
                  </a:lnTo>
                  <a:cubicBezTo>
                    <a:pt x="431991" y="323126"/>
                    <a:pt x="420649" y="333832"/>
                    <a:pt x="406705" y="333832"/>
                  </a:cubicBezTo>
                  <a:lnTo>
                    <a:pt x="253848" y="333832"/>
                  </a:lnTo>
                  <a:lnTo>
                    <a:pt x="253848" y="343662"/>
                  </a:lnTo>
                  <a:cubicBezTo>
                    <a:pt x="253848" y="352539"/>
                    <a:pt x="246253" y="359829"/>
                    <a:pt x="236906" y="359829"/>
                  </a:cubicBezTo>
                  <a:lnTo>
                    <a:pt x="195085" y="359829"/>
                  </a:lnTo>
                  <a:cubicBezTo>
                    <a:pt x="185674" y="359829"/>
                    <a:pt x="178092" y="352539"/>
                    <a:pt x="178092" y="343662"/>
                  </a:cubicBezTo>
                  <a:lnTo>
                    <a:pt x="178092" y="333832"/>
                  </a:lnTo>
                  <a:lnTo>
                    <a:pt x="25222" y="333832"/>
                  </a:lnTo>
                  <a:cubicBezTo>
                    <a:pt x="11290" y="333832"/>
                    <a:pt x="0" y="323126"/>
                    <a:pt x="0" y="310020"/>
                  </a:cubicBezTo>
                  <a:lnTo>
                    <a:pt x="0" y="23876"/>
                  </a:lnTo>
                  <a:cubicBezTo>
                    <a:pt x="0" y="10706"/>
                    <a:pt x="11290" y="0"/>
                    <a:pt x="2522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42413"/>
            <p:cNvSpPr/>
            <p:nvPr/>
          </p:nvSpPr>
          <p:spPr>
            <a:xfrm>
              <a:off x="230953" y="721960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42414"/>
            <p:cNvSpPr/>
            <p:nvPr/>
          </p:nvSpPr>
          <p:spPr>
            <a:xfrm>
              <a:off x="230953" y="682259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142415"/>
            <p:cNvSpPr/>
            <p:nvPr/>
          </p:nvSpPr>
          <p:spPr>
            <a:xfrm>
              <a:off x="230953" y="617383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142416"/>
            <p:cNvSpPr/>
            <p:nvPr/>
          </p:nvSpPr>
          <p:spPr>
            <a:xfrm>
              <a:off x="230952" y="495574"/>
              <a:ext cx="56725" cy="92164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142417"/>
            <p:cNvSpPr/>
            <p:nvPr/>
          </p:nvSpPr>
          <p:spPr>
            <a:xfrm>
              <a:off x="287677" y="495574"/>
              <a:ext cx="56725" cy="92164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142418"/>
            <p:cNvSpPr/>
            <p:nvPr/>
          </p:nvSpPr>
          <p:spPr>
            <a:xfrm>
              <a:off x="202124" y="464934"/>
              <a:ext cx="87693" cy="323368"/>
            </a:xfrm>
            <a:custGeom>
              <a:avLst/>
              <a:gdLst/>
              <a:ahLst/>
              <a:cxnLst/>
              <a:rect l="0" t="0" r="0" b="0"/>
              <a:pathLst>
                <a:path w="87693" h="323368">
                  <a:moveTo>
                    <a:pt x="0" y="0"/>
                  </a:moveTo>
                  <a:lnTo>
                    <a:pt x="87693" y="0"/>
                  </a:lnTo>
                  <a:lnTo>
                    <a:pt x="87693" y="5880"/>
                  </a:lnTo>
                  <a:lnTo>
                    <a:pt x="5880" y="5880"/>
                  </a:lnTo>
                  <a:lnTo>
                    <a:pt x="5880" y="317488"/>
                  </a:lnTo>
                  <a:lnTo>
                    <a:pt x="87693" y="317488"/>
                  </a:lnTo>
                  <a:lnTo>
                    <a:pt x="87693" y="323368"/>
                  </a:lnTo>
                  <a:lnTo>
                    <a:pt x="0" y="32336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142419"/>
            <p:cNvSpPr/>
            <p:nvPr/>
          </p:nvSpPr>
          <p:spPr>
            <a:xfrm>
              <a:off x="289818" y="464934"/>
              <a:ext cx="87693" cy="347129"/>
            </a:xfrm>
            <a:custGeom>
              <a:avLst/>
              <a:gdLst/>
              <a:ahLst/>
              <a:cxnLst/>
              <a:rect l="0" t="0" r="0" b="0"/>
              <a:pathLst>
                <a:path w="87693" h="347129">
                  <a:moveTo>
                    <a:pt x="0" y="0"/>
                  </a:moveTo>
                  <a:lnTo>
                    <a:pt x="63932" y="0"/>
                  </a:lnTo>
                  <a:cubicBezTo>
                    <a:pt x="72695" y="0"/>
                    <a:pt x="80340" y="4699"/>
                    <a:pt x="84404" y="11761"/>
                  </a:cubicBezTo>
                  <a:cubicBezTo>
                    <a:pt x="86525" y="15291"/>
                    <a:pt x="87693" y="19355"/>
                    <a:pt x="87693" y="23762"/>
                  </a:cubicBezTo>
                  <a:lnTo>
                    <a:pt x="87693" y="347129"/>
                  </a:lnTo>
                  <a:cubicBezTo>
                    <a:pt x="87693" y="341123"/>
                    <a:pt x="85458" y="335662"/>
                    <a:pt x="81813" y="331483"/>
                  </a:cubicBezTo>
                  <a:cubicBezTo>
                    <a:pt x="77470" y="326479"/>
                    <a:pt x="71057" y="323368"/>
                    <a:pt x="63932" y="323368"/>
                  </a:cubicBezTo>
                  <a:lnTo>
                    <a:pt x="0" y="323368"/>
                  </a:lnTo>
                  <a:lnTo>
                    <a:pt x="0" y="317488"/>
                  </a:lnTo>
                  <a:lnTo>
                    <a:pt x="63932" y="317488"/>
                  </a:lnTo>
                  <a:cubicBezTo>
                    <a:pt x="70637" y="317488"/>
                    <a:pt x="76873" y="319723"/>
                    <a:pt x="81813" y="323482"/>
                  </a:cubicBezTo>
                  <a:lnTo>
                    <a:pt x="81813" y="23762"/>
                  </a:lnTo>
                  <a:cubicBezTo>
                    <a:pt x="81813" y="13881"/>
                    <a:pt x="73812" y="5880"/>
                    <a:pt x="63932" y="5880"/>
                  </a:cubicBezTo>
                  <a:lnTo>
                    <a:pt x="0" y="58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42420"/>
            <p:cNvSpPr/>
            <p:nvPr/>
          </p:nvSpPr>
          <p:spPr>
            <a:xfrm>
              <a:off x="196239" y="459055"/>
              <a:ext cx="93586" cy="335128"/>
            </a:xfrm>
            <a:custGeom>
              <a:avLst/>
              <a:gdLst/>
              <a:ahLst/>
              <a:cxnLst/>
              <a:rect l="0" t="0" r="0" b="0"/>
              <a:pathLst>
                <a:path w="93586" h="335128">
                  <a:moveTo>
                    <a:pt x="5893" y="0"/>
                  </a:moveTo>
                  <a:lnTo>
                    <a:pt x="93586" y="0"/>
                  </a:lnTo>
                  <a:lnTo>
                    <a:pt x="93586" y="11760"/>
                  </a:lnTo>
                  <a:lnTo>
                    <a:pt x="11773" y="11760"/>
                  </a:lnTo>
                  <a:lnTo>
                    <a:pt x="11773" y="323367"/>
                  </a:lnTo>
                  <a:lnTo>
                    <a:pt x="93586" y="323367"/>
                  </a:lnTo>
                  <a:lnTo>
                    <a:pt x="93586" y="335128"/>
                  </a:lnTo>
                  <a:lnTo>
                    <a:pt x="5893" y="335128"/>
                  </a:lnTo>
                  <a:cubicBezTo>
                    <a:pt x="2654" y="335128"/>
                    <a:pt x="0" y="332486"/>
                    <a:pt x="0" y="329247"/>
                  </a:cubicBezTo>
                  <a:lnTo>
                    <a:pt x="0" y="5879"/>
                  </a:lnTo>
                  <a:cubicBezTo>
                    <a:pt x="0" y="2641"/>
                    <a:pt x="2654" y="0"/>
                    <a:pt x="589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42421"/>
            <p:cNvSpPr/>
            <p:nvPr/>
          </p:nvSpPr>
          <p:spPr>
            <a:xfrm>
              <a:off x="289825" y="459055"/>
              <a:ext cx="93574" cy="358889"/>
            </a:xfrm>
            <a:custGeom>
              <a:avLst/>
              <a:gdLst/>
              <a:ahLst/>
              <a:cxnLst/>
              <a:rect l="0" t="0" r="0" b="0"/>
              <a:pathLst>
                <a:path w="93574" h="358889">
                  <a:moveTo>
                    <a:pt x="0" y="0"/>
                  </a:moveTo>
                  <a:lnTo>
                    <a:pt x="63932" y="0"/>
                  </a:lnTo>
                  <a:cubicBezTo>
                    <a:pt x="73685" y="0"/>
                    <a:pt x="82334" y="4699"/>
                    <a:pt x="87694" y="12002"/>
                  </a:cubicBezTo>
                  <a:cubicBezTo>
                    <a:pt x="89040" y="13703"/>
                    <a:pt x="90157" y="15646"/>
                    <a:pt x="90983" y="17640"/>
                  </a:cubicBezTo>
                  <a:cubicBezTo>
                    <a:pt x="92685" y="21285"/>
                    <a:pt x="93574" y="25349"/>
                    <a:pt x="93574" y="29642"/>
                  </a:cubicBezTo>
                  <a:lnTo>
                    <a:pt x="93574" y="353009"/>
                  </a:lnTo>
                  <a:cubicBezTo>
                    <a:pt x="93574" y="356247"/>
                    <a:pt x="90919" y="358889"/>
                    <a:pt x="87694" y="358889"/>
                  </a:cubicBezTo>
                  <a:cubicBezTo>
                    <a:pt x="84455" y="358889"/>
                    <a:pt x="81813" y="356247"/>
                    <a:pt x="81813" y="353009"/>
                  </a:cubicBezTo>
                  <a:cubicBezTo>
                    <a:pt x="81813" y="343129"/>
                    <a:pt x="73812" y="335128"/>
                    <a:pt x="63932" y="335128"/>
                  </a:cubicBezTo>
                  <a:lnTo>
                    <a:pt x="0" y="335128"/>
                  </a:lnTo>
                  <a:lnTo>
                    <a:pt x="0" y="323367"/>
                  </a:lnTo>
                  <a:lnTo>
                    <a:pt x="63932" y="323367"/>
                  </a:lnTo>
                  <a:cubicBezTo>
                    <a:pt x="70637" y="323367"/>
                    <a:pt x="76873" y="325603"/>
                    <a:pt x="81813" y="329361"/>
                  </a:cubicBezTo>
                  <a:lnTo>
                    <a:pt x="81813" y="29642"/>
                  </a:lnTo>
                  <a:cubicBezTo>
                    <a:pt x="81813" y="19761"/>
                    <a:pt x="73812" y="11760"/>
                    <a:pt x="63932" y="11760"/>
                  </a:cubicBezTo>
                  <a:lnTo>
                    <a:pt x="0" y="117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42422"/>
            <p:cNvSpPr/>
            <p:nvPr/>
          </p:nvSpPr>
          <p:spPr>
            <a:xfrm>
              <a:off x="442091" y="695785"/>
              <a:ext cx="61176" cy="48578"/>
            </a:xfrm>
            <a:custGeom>
              <a:avLst/>
              <a:gdLst/>
              <a:ahLst/>
              <a:cxnLst/>
              <a:rect l="0" t="0" r="0" b="0"/>
              <a:pathLst>
                <a:path w="61176" h="48578">
                  <a:moveTo>
                    <a:pt x="58344" y="2057"/>
                  </a:moveTo>
                  <a:cubicBezTo>
                    <a:pt x="60820" y="4178"/>
                    <a:pt x="61176" y="7874"/>
                    <a:pt x="59055" y="10351"/>
                  </a:cubicBezTo>
                  <a:lnTo>
                    <a:pt x="28702" y="46469"/>
                  </a:lnTo>
                  <a:cubicBezTo>
                    <a:pt x="27584" y="47816"/>
                    <a:pt x="25883" y="48578"/>
                    <a:pt x="24232" y="48578"/>
                  </a:cubicBezTo>
                  <a:cubicBezTo>
                    <a:pt x="23419" y="48578"/>
                    <a:pt x="22593" y="48399"/>
                    <a:pt x="21819" y="48057"/>
                  </a:cubicBezTo>
                  <a:cubicBezTo>
                    <a:pt x="21590" y="47993"/>
                    <a:pt x="21412" y="47879"/>
                    <a:pt x="21184" y="47752"/>
                  </a:cubicBezTo>
                  <a:cubicBezTo>
                    <a:pt x="20650" y="47460"/>
                    <a:pt x="20117" y="47054"/>
                    <a:pt x="19647" y="46584"/>
                  </a:cubicBezTo>
                  <a:lnTo>
                    <a:pt x="2184" y="27648"/>
                  </a:lnTo>
                  <a:cubicBezTo>
                    <a:pt x="0" y="25235"/>
                    <a:pt x="178" y="21527"/>
                    <a:pt x="2540" y="19355"/>
                  </a:cubicBezTo>
                  <a:cubicBezTo>
                    <a:pt x="4940" y="17120"/>
                    <a:pt x="8649" y="17285"/>
                    <a:pt x="10820" y="19647"/>
                  </a:cubicBezTo>
                  <a:lnTo>
                    <a:pt x="23940" y="33871"/>
                  </a:lnTo>
                  <a:lnTo>
                    <a:pt x="50051" y="2819"/>
                  </a:lnTo>
                  <a:cubicBezTo>
                    <a:pt x="52121" y="292"/>
                    <a:pt x="55817" y="0"/>
                    <a:pt x="58344" y="20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42423"/>
            <p:cNvSpPr/>
            <p:nvPr/>
          </p:nvSpPr>
          <p:spPr>
            <a:xfrm>
              <a:off x="377511" y="464927"/>
              <a:ext cx="89021" cy="347129"/>
            </a:xfrm>
            <a:custGeom>
              <a:avLst/>
              <a:gdLst/>
              <a:ahLst/>
              <a:cxnLst/>
              <a:rect l="0" t="0" r="0" b="0"/>
              <a:pathLst>
                <a:path w="89021" h="347129">
                  <a:moveTo>
                    <a:pt x="23762" y="0"/>
                  </a:moveTo>
                  <a:lnTo>
                    <a:pt x="77991" y="0"/>
                  </a:lnTo>
                  <a:lnTo>
                    <a:pt x="77991" y="25184"/>
                  </a:lnTo>
                  <a:lnTo>
                    <a:pt x="89021" y="25184"/>
                  </a:lnTo>
                  <a:lnTo>
                    <a:pt x="89021" y="36944"/>
                  </a:lnTo>
                  <a:lnTo>
                    <a:pt x="77991" y="36944"/>
                  </a:lnTo>
                  <a:lnTo>
                    <a:pt x="77991" y="183159"/>
                  </a:lnTo>
                  <a:lnTo>
                    <a:pt x="89021" y="197406"/>
                  </a:lnTo>
                  <a:lnTo>
                    <a:pt x="89021" y="225240"/>
                  </a:lnTo>
                  <a:lnTo>
                    <a:pt x="83172" y="219380"/>
                  </a:lnTo>
                  <a:lnTo>
                    <a:pt x="83172" y="209042"/>
                  </a:lnTo>
                  <a:lnTo>
                    <a:pt x="67462" y="188747"/>
                  </a:lnTo>
                  <a:cubicBezTo>
                    <a:pt x="66700" y="187693"/>
                    <a:pt x="66231" y="186448"/>
                    <a:pt x="66231" y="185153"/>
                  </a:cubicBezTo>
                  <a:lnTo>
                    <a:pt x="66231" y="36944"/>
                  </a:lnTo>
                  <a:lnTo>
                    <a:pt x="66231" y="31064"/>
                  </a:lnTo>
                  <a:lnTo>
                    <a:pt x="66231" y="5880"/>
                  </a:lnTo>
                  <a:lnTo>
                    <a:pt x="23762" y="5880"/>
                  </a:lnTo>
                  <a:cubicBezTo>
                    <a:pt x="13881" y="5880"/>
                    <a:pt x="5880" y="13881"/>
                    <a:pt x="5880" y="23761"/>
                  </a:cubicBezTo>
                  <a:lnTo>
                    <a:pt x="5880" y="323494"/>
                  </a:lnTo>
                  <a:cubicBezTo>
                    <a:pt x="10884" y="319722"/>
                    <a:pt x="17056" y="317488"/>
                    <a:pt x="23762" y="317488"/>
                  </a:cubicBezTo>
                  <a:lnTo>
                    <a:pt x="89021" y="317488"/>
                  </a:lnTo>
                  <a:lnTo>
                    <a:pt x="89021" y="323367"/>
                  </a:lnTo>
                  <a:lnTo>
                    <a:pt x="23762" y="323367"/>
                  </a:lnTo>
                  <a:cubicBezTo>
                    <a:pt x="16650" y="323367"/>
                    <a:pt x="10236" y="326492"/>
                    <a:pt x="5880" y="331495"/>
                  </a:cubicBezTo>
                  <a:cubicBezTo>
                    <a:pt x="2235" y="335661"/>
                    <a:pt x="0" y="341135"/>
                    <a:pt x="0" y="347129"/>
                  </a:cubicBezTo>
                  <a:lnTo>
                    <a:pt x="0" y="23761"/>
                  </a:lnTo>
                  <a:cubicBezTo>
                    <a:pt x="0" y="19355"/>
                    <a:pt x="1181" y="15291"/>
                    <a:pt x="3302" y="11773"/>
                  </a:cubicBezTo>
                  <a:cubicBezTo>
                    <a:pt x="7353" y="4711"/>
                    <a:pt x="14999" y="0"/>
                    <a:pt x="2376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42424"/>
            <p:cNvSpPr/>
            <p:nvPr/>
          </p:nvSpPr>
          <p:spPr>
            <a:xfrm>
              <a:off x="466532" y="464927"/>
              <a:ext cx="86366" cy="323367"/>
            </a:xfrm>
            <a:custGeom>
              <a:avLst/>
              <a:gdLst/>
              <a:ahLst/>
              <a:cxnLst/>
              <a:rect l="0" t="0" r="0" b="0"/>
              <a:pathLst>
                <a:path w="86366" h="323367">
                  <a:moveTo>
                    <a:pt x="11030" y="0"/>
                  </a:moveTo>
                  <a:lnTo>
                    <a:pt x="86366" y="0"/>
                  </a:lnTo>
                  <a:lnTo>
                    <a:pt x="86366" y="323367"/>
                  </a:lnTo>
                  <a:lnTo>
                    <a:pt x="0" y="323367"/>
                  </a:lnTo>
                  <a:lnTo>
                    <a:pt x="0" y="317488"/>
                  </a:lnTo>
                  <a:lnTo>
                    <a:pt x="80486" y="317488"/>
                  </a:lnTo>
                  <a:lnTo>
                    <a:pt x="80486" y="5880"/>
                  </a:lnTo>
                  <a:lnTo>
                    <a:pt x="22790" y="5880"/>
                  </a:lnTo>
                  <a:lnTo>
                    <a:pt x="22790" y="31064"/>
                  </a:lnTo>
                  <a:lnTo>
                    <a:pt x="22790" y="185153"/>
                  </a:lnTo>
                  <a:cubicBezTo>
                    <a:pt x="22790" y="186448"/>
                    <a:pt x="22384" y="187693"/>
                    <a:pt x="21558" y="188747"/>
                  </a:cubicBezTo>
                  <a:lnTo>
                    <a:pt x="5912" y="209042"/>
                  </a:lnTo>
                  <a:lnTo>
                    <a:pt x="5912" y="219380"/>
                  </a:lnTo>
                  <a:cubicBezTo>
                    <a:pt x="5912" y="222682"/>
                    <a:pt x="3270" y="225272"/>
                    <a:pt x="32" y="225272"/>
                  </a:cubicBezTo>
                  <a:lnTo>
                    <a:pt x="0" y="225240"/>
                  </a:lnTo>
                  <a:lnTo>
                    <a:pt x="0" y="197406"/>
                  </a:lnTo>
                  <a:lnTo>
                    <a:pt x="32" y="197447"/>
                  </a:lnTo>
                  <a:lnTo>
                    <a:pt x="11030" y="183159"/>
                  </a:lnTo>
                  <a:lnTo>
                    <a:pt x="11030" y="36944"/>
                  </a:lnTo>
                  <a:lnTo>
                    <a:pt x="0" y="36944"/>
                  </a:lnTo>
                  <a:lnTo>
                    <a:pt x="0" y="25184"/>
                  </a:lnTo>
                  <a:lnTo>
                    <a:pt x="11030" y="25184"/>
                  </a:lnTo>
                  <a:lnTo>
                    <a:pt x="110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42425"/>
            <p:cNvSpPr/>
            <p:nvPr/>
          </p:nvSpPr>
          <p:spPr>
            <a:xfrm>
              <a:off x="371636" y="459050"/>
              <a:ext cx="187147" cy="358889"/>
            </a:xfrm>
            <a:custGeom>
              <a:avLst/>
              <a:gdLst/>
              <a:ahLst/>
              <a:cxnLst/>
              <a:rect l="0" t="0" r="0" b="0"/>
              <a:pathLst>
                <a:path w="187147" h="358889">
                  <a:moveTo>
                    <a:pt x="29642" y="0"/>
                  </a:moveTo>
                  <a:lnTo>
                    <a:pt x="83871" y="0"/>
                  </a:lnTo>
                  <a:lnTo>
                    <a:pt x="83871" y="11761"/>
                  </a:lnTo>
                  <a:lnTo>
                    <a:pt x="29642" y="11761"/>
                  </a:lnTo>
                  <a:cubicBezTo>
                    <a:pt x="19761" y="11761"/>
                    <a:pt x="11760" y="19762"/>
                    <a:pt x="11760" y="29642"/>
                  </a:cubicBezTo>
                  <a:lnTo>
                    <a:pt x="11760" y="329374"/>
                  </a:lnTo>
                  <a:cubicBezTo>
                    <a:pt x="16764" y="325603"/>
                    <a:pt x="22936" y="323367"/>
                    <a:pt x="29642" y="323367"/>
                  </a:cubicBezTo>
                  <a:lnTo>
                    <a:pt x="175387" y="323367"/>
                  </a:lnTo>
                  <a:lnTo>
                    <a:pt x="175387" y="11761"/>
                  </a:lnTo>
                  <a:lnTo>
                    <a:pt x="105931" y="11761"/>
                  </a:lnTo>
                  <a:lnTo>
                    <a:pt x="105931" y="0"/>
                  </a:lnTo>
                  <a:lnTo>
                    <a:pt x="181267" y="0"/>
                  </a:lnTo>
                  <a:cubicBezTo>
                    <a:pt x="184556" y="0"/>
                    <a:pt x="187147" y="2642"/>
                    <a:pt x="187147" y="5880"/>
                  </a:cubicBezTo>
                  <a:lnTo>
                    <a:pt x="187147" y="329247"/>
                  </a:lnTo>
                  <a:cubicBezTo>
                    <a:pt x="187147" y="332486"/>
                    <a:pt x="184556" y="335128"/>
                    <a:pt x="181267" y="335128"/>
                  </a:cubicBezTo>
                  <a:lnTo>
                    <a:pt x="29642" y="335128"/>
                  </a:lnTo>
                  <a:cubicBezTo>
                    <a:pt x="19761" y="335128"/>
                    <a:pt x="11760" y="343129"/>
                    <a:pt x="11760" y="353009"/>
                  </a:cubicBezTo>
                  <a:cubicBezTo>
                    <a:pt x="11760" y="356248"/>
                    <a:pt x="9119" y="358889"/>
                    <a:pt x="5880" y="358889"/>
                  </a:cubicBezTo>
                  <a:cubicBezTo>
                    <a:pt x="2642" y="358889"/>
                    <a:pt x="0" y="356248"/>
                    <a:pt x="0" y="353009"/>
                  </a:cubicBezTo>
                  <a:lnTo>
                    <a:pt x="0" y="29642"/>
                  </a:lnTo>
                  <a:cubicBezTo>
                    <a:pt x="0" y="25349"/>
                    <a:pt x="876" y="21298"/>
                    <a:pt x="2591" y="17640"/>
                  </a:cubicBezTo>
                  <a:cubicBezTo>
                    <a:pt x="3404" y="15646"/>
                    <a:pt x="4521" y="13703"/>
                    <a:pt x="5880" y="12002"/>
                  </a:cubicBezTo>
                  <a:cubicBezTo>
                    <a:pt x="11227" y="4699"/>
                    <a:pt x="19875" y="0"/>
                    <a:pt x="2964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42426"/>
            <p:cNvSpPr/>
            <p:nvPr/>
          </p:nvSpPr>
          <p:spPr>
            <a:xfrm>
              <a:off x="236828" y="501460"/>
              <a:ext cx="50844" cy="80404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5866"/>
                  </a:lnTo>
                  <a:lnTo>
                    <a:pt x="5880" y="5866"/>
                  </a:lnTo>
                  <a:lnTo>
                    <a:pt x="5880" y="74510"/>
                  </a:lnTo>
                  <a:lnTo>
                    <a:pt x="50844" y="7451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42427"/>
            <p:cNvSpPr/>
            <p:nvPr/>
          </p:nvSpPr>
          <p:spPr>
            <a:xfrm>
              <a:off x="287673" y="501460"/>
              <a:ext cx="50844" cy="80404"/>
            </a:xfrm>
            <a:custGeom>
              <a:avLst/>
              <a:gdLst/>
              <a:ahLst/>
              <a:cxnLst/>
              <a:rect l="0" t="0" r="0" b="0"/>
              <a:pathLst>
                <a:path w="50844" h="80404">
                  <a:moveTo>
                    <a:pt x="0" y="0"/>
                  </a:moveTo>
                  <a:lnTo>
                    <a:pt x="50844" y="0"/>
                  </a:lnTo>
                  <a:lnTo>
                    <a:pt x="50844" y="80404"/>
                  </a:lnTo>
                  <a:lnTo>
                    <a:pt x="0" y="80404"/>
                  </a:lnTo>
                  <a:lnTo>
                    <a:pt x="0" y="74510"/>
                  </a:lnTo>
                  <a:lnTo>
                    <a:pt x="44964" y="74510"/>
                  </a:lnTo>
                  <a:lnTo>
                    <a:pt x="44964" y="5866"/>
                  </a:lnTo>
                  <a:lnTo>
                    <a:pt x="0" y="58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42428"/>
            <p:cNvSpPr/>
            <p:nvPr/>
          </p:nvSpPr>
          <p:spPr>
            <a:xfrm>
              <a:off x="230952" y="495574"/>
              <a:ext cx="56725" cy="92164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5880" y="0"/>
                  </a:moveTo>
                  <a:lnTo>
                    <a:pt x="56725" y="0"/>
                  </a:lnTo>
                  <a:lnTo>
                    <a:pt x="56725" y="11761"/>
                  </a:lnTo>
                  <a:lnTo>
                    <a:pt x="11760" y="11761"/>
                  </a:lnTo>
                  <a:lnTo>
                    <a:pt x="11760" y="80404"/>
                  </a:lnTo>
                  <a:lnTo>
                    <a:pt x="56725" y="80404"/>
                  </a:lnTo>
                  <a:lnTo>
                    <a:pt x="56725" y="92164"/>
                  </a:lnTo>
                  <a:lnTo>
                    <a:pt x="5880" y="92164"/>
                  </a:lnTo>
                  <a:cubicBezTo>
                    <a:pt x="2642" y="92164"/>
                    <a:pt x="0" y="89522"/>
                    <a:pt x="0" y="86284"/>
                  </a:cubicBezTo>
                  <a:lnTo>
                    <a:pt x="0" y="5880"/>
                  </a:ln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142429"/>
            <p:cNvSpPr/>
            <p:nvPr/>
          </p:nvSpPr>
          <p:spPr>
            <a:xfrm>
              <a:off x="287677" y="495574"/>
              <a:ext cx="56725" cy="92164"/>
            </a:xfrm>
            <a:custGeom>
              <a:avLst/>
              <a:gdLst/>
              <a:ahLst/>
              <a:cxnLst/>
              <a:rect l="0" t="0" r="0" b="0"/>
              <a:pathLst>
                <a:path w="56725" h="92164">
                  <a:moveTo>
                    <a:pt x="0" y="0"/>
                  </a:moveTo>
                  <a:lnTo>
                    <a:pt x="50844" y="0"/>
                  </a:lnTo>
                  <a:cubicBezTo>
                    <a:pt x="54134" y="0"/>
                    <a:pt x="56725" y="2642"/>
                    <a:pt x="56725" y="5880"/>
                  </a:cubicBezTo>
                  <a:lnTo>
                    <a:pt x="56725" y="86284"/>
                  </a:lnTo>
                  <a:cubicBezTo>
                    <a:pt x="56725" y="89522"/>
                    <a:pt x="54134" y="92164"/>
                    <a:pt x="50844" y="92164"/>
                  </a:cubicBezTo>
                  <a:lnTo>
                    <a:pt x="0" y="92164"/>
                  </a:lnTo>
                  <a:lnTo>
                    <a:pt x="0" y="80404"/>
                  </a:lnTo>
                  <a:lnTo>
                    <a:pt x="44964" y="80404"/>
                  </a:lnTo>
                  <a:lnTo>
                    <a:pt x="44964" y="11761"/>
                  </a:lnTo>
                  <a:lnTo>
                    <a:pt x="0" y="117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142430"/>
            <p:cNvSpPr/>
            <p:nvPr/>
          </p:nvSpPr>
          <p:spPr>
            <a:xfrm>
              <a:off x="230953" y="617383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1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42431"/>
            <p:cNvSpPr/>
            <p:nvPr/>
          </p:nvSpPr>
          <p:spPr>
            <a:xfrm>
              <a:off x="230953" y="682259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06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06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42432"/>
            <p:cNvSpPr/>
            <p:nvPr/>
          </p:nvSpPr>
          <p:spPr>
            <a:xfrm>
              <a:off x="230953" y="721960"/>
              <a:ext cx="113449" cy="11761"/>
            </a:xfrm>
            <a:custGeom>
              <a:avLst/>
              <a:gdLst/>
              <a:ahLst/>
              <a:cxnLst/>
              <a:rect l="0" t="0" r="0" b="0"/>
              <a:pathLst>
                <a:path w="113449" h="11761">
                  <a:moveTo>
                    <a:pt x="5880" y="0"/>
                  </a:moveTo>
                  <a:lnTo>
                    <a:pt x="107569" y="0"/>
                  </a:lnTo>
                  <a:cubicBezTo>
                    <a:pt x="110858" y="0"/>
                    <a:pt x="113449" y="2642"/>
                    <a:pt x="113449" y="5880"/>
                  </a:cubicBezTo>
                  <a:cubicBezTo>
                    <a:pt x="113449" y="9169"/>
                    <a:pt x="110858" y="11761"/>
                    <a:pt x="107569" y="11761"/>
                  </a:cubicBezTo>
                  <a:lnTo>
                    <a:pt x="5880" y="11761"/>
                  </a:lnTo>
                  <a:cubicBezTo>
                    <a:pt x="2642" y="11761"/>
                    <a:pt x="0" y="916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42433"/>
            <p:cNvSpPr/>
            <p:nvPr/>
          </p:nvSpPr>
          <p:spPr>
            <a:xfrm>
              <a:off x="449621" y="421363"/>
              <a:ext cx="16910" cy="250555"/>
            </a:xfrm>
            <a:custGeom>
              <a:avLst/>
              <a:gdLst/>
              <a:ahLst/>
              <a:cxnLst/>
              <a:rect l="0" t="0" r="0" b="0"/>
              <a:pathLst>
                <a:path w="16910" h="250555">
                  <a:moveTo>
                    <a:pt x="16910" y="0"/>
                  </a:moveTo>
                  <a:lnTo>
                    <a:pt x="16910" y="5880"/>
                  </a:lnTo>
                  <a:lnTo>
                    <a:pt x="9115" y="9102"/>
                  </a:lnTo>
                  <a:cubicBezTo>
                    <a:pt x="7115" y="11102"/>
                    <a:pt x="5880" y="13868"/>
                    <a:pt x="5880" y="16928"/>
                  </a:cubicBezTo>
                  <a:lnTo>
                    <a:pt x="5880" y="68745"/>
                  </a:lnTo>
                  <a:lnTo>
                    <a:pt x="16910" y="68745"/>
                  </a:lnTo>
                  <a:lnTo>
                    <a:pt x="16910" y="80505"/>
                  </a:lnTo>
                  <a:lnTo>
                    <a:pt x="5880" y="80505"/>
                  </a:lnTo>
                  <a:lnTo>
                    <a:pt x="5880" y="226720"/>
                  </a:lnTo>
                  <a:lnTo>
                    <a:pt x="16910" y="240979"/>
                  </a:lnTo>
                  <a:lnTo>
                    <a:pt x="16910" y="250555"/>
                  </a:lnTo>
                  <a:lnTo>
                    <a:pt x="13360" y="245960"/>
                  </a:lnTo>
                  <a:lnTo>
                    <a:pt x="0" y="228726"/>
                  </a:lnTo>
                  <a:lnTo>
                    <a:pt x="0" y="16928"/>
                  </a:lnTo>
                  <a:cubicBezTo>
                    <a:pt x="0" y="12249"/>
                    <a:pt x="1899" y="8013"/>
                    <a:pt x="4966" y="4948"/>
                  </a:cubicBezTo>
                  <a:lnTo>
                    <a:pt x="169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142434"/>
            <p:cNvSpPr/>
            <p:nvPr/>
          </p:nvSpPr>
          <p:spPr>
            <a:xfrm>
              <a:off x="466531" y="421349"/>
              <a:ext cx="16910" cy="250609"/>
            </a:xfrm>
            <a:custGeom>
              <a:avLst/>
              <a:gdLst/>
              <a:ahLst/>
              <a:cxnLst/>
              <a:rect l="0" t="0" r="0" b="0"/>
              <a:pathLst>
                <a:path w="16910" h="250609">
                  <a:moveTo>
                    <a:pt x="32" y="0"/>
                  </a:moveTo>
                  <a:cubicBezTo>
                    <a:pt x="9328" y="0"/>
                    <a:pt x="16910" y="7582"/>
                    <a:pt x="16910" y="16942"/>
                  </a:cubicBezTo>
                  <a:lnTo>
                    <a:pt x="16910" y="228740"/>
                  </a:lnTo>
                  <a:lnTo>
                    <a:pt x="3613" y="245973"/>
                  </a:lnTo>
                  <a:lnTo>
                    <a:pt x="32" y="250609"/>
                  </a:lnTo>
                  <a:lnTo>
                    <a:pt x="0" y="250568"/>
                  </a:lnTo>
                  <a:lnTo>
                    <a:pt x="0" y="240992"/>
                  </a:lnTo>
                  <a:lnTo>
                    <a:pt x="32" y="241033"/>
                  </a:lnTo>
                  <a:lnTo>
                    <a:pt x="11030" y="226733"/>
                  </a:lnTo>
                  <a:lnTo>
                    <a:pt x="11030" y="80518"/>
                  </a:lnTo>
                  <a:lnTo>
                    <a:pt x="0" y="80518"/>
                  </a:lnTo>
                  <a:lnTo>
                    <a:pt x="0" y="68758"/>
                  </a:lnTo>
                  <a:lnTo>
                    <a:pt x="11030" y="68758"/>
                  </a:lnTo>
                  <a:lnTo>
                    <a:pt x="11030" y="16942"/>
                  </a:lnTo>
                  <a:cubicBezTo>
                    <a:pt x="11030" y="10820"/>
                    <a:pt x="6090" y="5880"/>
                    <a:pt x="32" y="5880"/>
                  </a:cubicBezTo>
                  <a:lnTo>
                    <a:pt x="0" y="5893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142435"/>
            <p:cNvSpPr/>
            <p:nvPr/>
          </p:nvSpPr>
          <p:spPr>
            <a:xfrm>
              <a:off x="443741" y="415481"/>
              <a:ext cx="22790" cy="262353"/>
            </a:xfrm>
            <a:custGeom>
              <a:avLst/>
              <a:gdLst/>
              <a:ahLst/>
              <a:cxnLst/>
              <a:rect l="0" t="0" r="0" b="0"/>
              <a:pathLst>
                <a:path w="22790" h="262353">
                  <a:moveTo>
                    <a:pt x="22790" y="0"/>
                  </a:moveTo>
                  <a:lnTo>
                    <a:pt x="22790" y="11760"/>
                  </a:lnTo>
                  <a:lnTo>
                    <a:pt x="14996" y="14983"/>
                  </a:lnTo>
                  <a:cubicBezTo>
                    <a:pt x="12995" y="16983"/>
                    <a:pt x="11760" y="19748"/>
                    <a:pt x="11760" y="22809"/>
                  </a:cubicBezTo>
                  <a:lnTo>
                    <a:pt x="11760" y="232600"/>
                  </a:lnTo>
                  <a:lnTo>
                    <a:pt x="22790" y="246859"/>
                  </a:lnTo>
                  <a:lnTo>
                    <a:pt x="22790" y="262353"/>
                  </a:lnTo>
                  <a:lnTo>
                    <a:pt x="18174" y="260070"/>
                  </a:lnTo>
                  <a:lnTo>
                    <a:pt x="16942" y="258483"/>
                  </a:lnTo>
                  <a:lnTo>
                    <a:pt x="1232" y="238188"/>
                  </a:lnTo>
                  <a:cubicBezTo>
                    <a:pt x="470" y="237134"/>
                    <a:pt x="0" y="235902"/>
                    <a:pt x="0" y="234607"/>
                  </a:cubicBezTo>
                  <a:lnTo>
                    <a:pt x="0" y="22809"/>
                  </a:lnTo>
                  <a:cubicBezTo>
                    <a:pt x="0" y="16516"/>
                    <a:pt x="2559" y="10811"/>
                    <a:pt x="6691" y="6678"/>
                  </a:cubicBezTo>
                  <a:lnTo>
                    <a:pt x="227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142436"/>
            <p:cNvSpPr/>
            <p:nvPr/>
          </p:nvSpPr>
          <p:spPr>
            <a:xfrm>
              <a:off x="466531" y="415468"/>
              <a:ext cx="22790" cy="262382"/>
            </a:xfrm>
            <a:custGeom>
              <a:avLst/>
              <a:gdLst/>
              <a:ahLst/>
              <a:cxnLst/>
              <a:rect l="0" t="0" r="0" b="0"/>
              <a:pathLst>
                <a:path w="22790" h="262382">
                  <a:moveTo>
                    <a:pt x="32" y="0"/>
                  </a:moveTo>
                  <a:cubicBezTo>
                    <a:pt x="12554" y="0"/>
                    <a:pt x="22790" y="10237"/>
                    <a:pt x="22790" y="22822"/>
                  </a:cubicBezTo>
                  <a:lnTo>
                    <a:pt x="22790" y="234620"/>
                  </a:lnTo>
                  <a:cubicBezTo>
                    <a:pt x="22790" y="235915"/>
                    <a:pt x="22384" y="237147"/>
                    <a:pt x="21558" y="238201"/>
                  </a:cubicBezTo>
                  <a:lnTo>
                    <a:pt x="5912" y="258496"/>
                  </a:lnTo>
                  <a:lnTo>
                    <a:pt x="4680" y="260083"/>
                  </a:lnTo>
                  <a:cubicBezTo>
                    <a:pt x="3562" y="261556"/>
                    <a:pt x="1861" y="262382"/>
                    <a:pt x="32" y="262382"/>
                  </a:cubicBezTo>
                  <a:lnTo>
                    <a:pt x="0" y="262366"/>
                  </a:lnTo>
                  <a:lnTo>
                    <a:pt x="0" y="246873"/>
                  </a:lnTo>
                  <a:lnTo>
                    <a:pt x="32" y="246914"/>
                  </a:lnTo>
                  <a:lnTo>
                    <a:pt x="11030" y="232613"/>
                  </a:lnTo>
                  <a:lnTo>
                    <a:pt x="11030" y="22822"/>
                  </a:lnTo>
                  <a:cubicBezTo>
                    <a:pt x="11030" y="16701"/>
                    <a:pt x="6090" y="11761"/>
                    <a:pt x="32" y="11761"/>
                  </a:cubicBezTo>
                  <a:lnTo>
                    <a:pt x="0" y="11774"/>
                  </a:lnTo>
                  <a:lnTo>
                    <a:pt x="0" y="13"/>
                  </a:lnTo>
                  <a:lnTo>
                    <a:pt x="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142437"/>
            <p:cNvSpPr/>
            <p:nvPr/>
          </p:nvSpPr>
          <p:spPr>
            <a:xfrm>
              <a:off x="443743" y="490110"/>
              <a:ext cx="45580" cy="11761"/>
            </a:xfrm>
            <a:custGeom>
              <a:avLst/>
              <a:gdLst/>
              <a:ahLst/>
              <a:cxnLst/>
              <a:rect l="0" t="0" r="0" b="0"/>
              <a:pathLst>
                <a:path w="45580" h="11761">
                  <a:moveTo>
                    <a:pt x="5880" y="0"/>
                  </a:moveTo>
                  <a:lnTo>
                    <a:pt x="39700" y="0"/>
                  </a:lnTo>
                  <a:cubicBezTo>
                    <a:pt x="42939" y="0"/>
                    <a:pt x="45580" y="2642"/>
                    <a:pt x="45580" y="5880"/>
                  </a:cubicBezTo>
                  <a:cubicBezTo>
                    <a:pt x="45580" y="9119"/>
                    <a:pt x="42939" y="11761"/>
                    <a:pt x="39700" y="11761"/>
                  </a:cubicBezTo>
                  <a:lnTo>
                    <a:pt x="5880" y="11761"/>
                  </a:lnTo>
                  <a:cubicBezTo>
                    <a:pt x="2642" y="11761"/>
                    <a:pt x="0" y="9119"/>
                    <a:pt x="0" y="5880"/>
                  </a:cubicBezTo>
                  <a:cubicBezTo>
                    <a:pt x="0" y="2642"/>
                    <a:pt x="2642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142438"/>
            <p:cNvSpPr/>
            <p:nvPr/>
          </p:nvSpPr>
          <p:spPr>
            <a:xfrm>
              <a:off x="460684" y="666083"/>
              <a:ext cx="11760" cy="24117"/>
            </a:xfrm>
            <a:custGeom>
              <a:avLst/>
              <a:gdLst/>
              <a:ahLst/>
              <a:cxnLst/>
              <a:rect l="0" t="0" r="0" b="0"/>
              <a:pathLst>
                <a:path w="11760" h="24117">
                  <a:moveTo>
                    <a:pt x="5880" y="0"/>
                  </a:moveTo>
                  <a:cubicBezTo>
                    <a:pt x="7226" y="0"/>
                    <a:pt x="8471" y="470"/>
                    <a:pt x="9461" y="1232"/>
                  </a:cubicBezTo>
                  <a:cubicBezTo>
                    <a:pt x="10884" y="2299"/>
                    <a:pt x="11760" y="4001"/>
                    <a:pt x="11760" y="5880"/>
                  </a:cubicBezTo>
                  <a:lnTo>
                    <a:pt x="11760" y="18224"/>
                  </a:lnTo>
                  <a:cubicBezTo>
                    <a:pt x="11760" y="21527"/>
                    <a:pt x="9119" y="24117"/>
                    <a:pt x="5880" y="24117"/>
                  </a:cubicBezTo>
                  <a:cubicBezTo>
                    <a:pt x="2591" y="24117"/>
                    <a:pt x="0" y="21527"/>
                    <a:pt x="0" y="18224"/>
                  </a:cubicBezTo>
                  <a:lnTo>
                    <a:pt x="0" y="5880"/>
                  </a:lnTo>
                  <a:cubicBezTo>
                    <a:pt x="0" y="4001"/>
                    <a:pt x="876" y="2299"/>
                    <a:pt x="2286" y="1232"/>
                  </a:cubicBezTo>
                  <a:cubicBezTo>
                    <a:pt x="3226" y="470"/>
                    <a:pt x="4521" y="0"/>
                    <a:pt x="58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142439"/>
            <p:cNvSpPr/>
            <p:nvPr/>
          </p:nvSpPr>
          <p:spPr>
            <a:xfrm>
              <a:off x="459744" y="695785"/>
              <a:ext cx="43523" cy="48578"/>
            </a:xfrm>
            <a:custGeom>
              <a:avLst/>
              <a:gdLst/>
              <a:ahLst/>
              <a:cxnLst/>
              <a:rect l="0" t="0" r="0" b="0"/>
              <a:pathLst>
                <a:path w="43523" h="48578">
                  <a:moveTo>
                    <a:pt x="40691" y="2057"/>
                  </a:moveTo>
                  <a:cubicBezTo>
                    <a:pt x="43167" y="4178"/>
                    <a:pt x="43523" y="7874"/>
                    <a:pt x="41402" y="10351"/>
                  </a:cubicBezTo>
                  <a:lnTo>
                    <a:pt x="11049" y="46469"/>
                  </a:lnTo>
                  <a:cubicBezTo>
                    <a:pt x="9931" y="47816"/>
                    <a:pt x="8230" y="48578"/>
                    <a:pt x="6579" y="48578"/>
                  </a:cubicBezTo>
                  <a:cubicBezTo>
                    <a:pt x="5766" y="48578"/>
                    <a:pt x="4940" y="48399"/>
                    <a:pt x="4166" y="48057"/>
                  </a:cubicBezTo>
                  <a:cubicBezTo>
                    <a:pt x="3937" y="47993"/>
                    <a:pt x="3759" y="47879"/>
                    <a:pt x="3531" y="47752"/>
                  </a:cubicBezTo>
                  <a:cubicBezTo>
                    <a:pt x="3226" y="47575"/>
                    <a:pt x="2997" y="47346"/>
                    <a:pt x="2756" y="47168"/>
                  </a:cubicBezTo>
                  <a:cubicBezTo>
                    <a:pt x="292" y="45110"/>
                    <a:pt x="0" y="41402"/>
                    <a:pt x="2057" y="38874"/>
                  </a:cubicBezTo>
                  <a:lnTo>
                    <a:pt x="6286" y="33871"/>
                  </a:lnTo>
                  <a:lnTo>
                    <a:pt x="32398" y="2819"/>
                  </a:lnTo>
                  <a:cubicBezTo>
                    <a:pt x="34468" y="292"/>
                    <a:pt x="38163" y="0"/>
                    <a:pt x="40691" y="2057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142440"/>
            <p:cNvSpPr/>
            <p:nvPr/>
          </p:nvSpPr>
          <p:spPr>
            <a:xfrm>
              <a:off x="442101" y="712905"/>
              <a:ext cx="30518" cy="31344"/>
            </a:xfrm>
            <a:custGeom>
              <a:avLst/>
              <a:gdLst/>
              <a:ahLst/>
              <a:cxnLst/>
              <a:rect l="0" t="0" r="0" b="0"/>
              <a:pathLst>
                <a:path w="30518" h="31344">
                  <a:moveTo>
                    <a:pt x="2527" y="2236"/>
                  </a:moveTo>
                  <a:cubicBezTo>
                    <a:pt x="4940" y="0"/>
                    <a:pt x="8636" y="165"/>
                    <a:pt x="10820" y="2528"/>
                  </a:cubicBezTo>
                  <a:lnTo>
                    <a:pt x="23927" y="16752"/>
                  </a:lnTo>
                  <a:lnTo>
                    <a:pt x="28283" y="21463"/>
                  </a:lnTo>
                  <a:cubicBezTo>
                    <a:pt x="30518" y="23876"/>
                    <a:pt x="30340" y="27584"/>
                    <a:pt x="27991" y="29756"/>
                  </a:cubicBezTo>
                  <a:cubicBezTo>
                    <a:pt x="26873" y="30811"/>
                    <a:pt x="25400" y="31344"/>
                    <a:pt x="23990" y="31344"/>
                  </a:cubicBezTo>
                  <a:cubicBezTo>
                    <a:pt x="23279" y="31344"/>
                    <a:pt x="22517" y="31230"/>
                    <a:pt x="21819" y="30938"/>
                  </a:cubicBezTo>
                  <a:cubicBezTo>
                    <a:pt x="21577" y="30874"/>
                    <a:pt x="21399" y="30759"/>
                    <a:pt x="21171" y="30632"/>
                  </a:cubicBezTo>
                  <a:cubicBezTo>
                    <a:pt x="20638" y="30341"/>
                    <a:pt x="20104" y="29934"/>
                    <a:pt x="19634" y="29464"/>
                  </a:cubicBezTo>
                  <a:lnTo>
                    <a:pt x="2172" y="10529"/>
                  </a:lnTo>
                  <a:cubicBezTo>
                    <a:pt x="0" y="8116"/>
                    <a:pt x="165" y="4407"/>
                    <a:pt x="2527" y="223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2F4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21305" y="2319866"/>
            <a:ext cx="6800962" cy="997364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Не менее 70 процентов лиц старше трудоспособного возраста охвачены профилактическими осмотрами, включая  диспансеризацию, к концу 2024 года.</a:t>
            </a: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571" y="1182310"/>
            <a:ext cx="8539843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Увеличение периода активного долголетия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и</a:t>
            </a:r>
            <a:r>
              <a:rPr lang="en-US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продолжительности </a:t>
            </a:r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здоровой жизни </a:t>
            </a: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13138"/>
          <p:cNvGrpSpPr/>
          <p:nvPr/>
        </p:nvGrpSpPr>
        <p:grpSpPr>
          <a:xfrm>
            <a:off x="390256" y="127824"/>
            <a:ext cx="3516339" cy="3316710"/>
            <a:chOff x="-6394" y="150886"/>
            <a:chExt cx="1862772" cy="1922498"/>
          </a:xfrm>
        </p:grpSpPr>
        <p:sp>
          <p:nvSpPr>
            <p:cNvPr id="31" name="Rectangle 3894"/>
            <p:cNvSpPr/>
            <p:nvPr/>
          </p:nvSpPr>
          <p:spPr>
            <a:xfrm>
              <a:off x="13299" y="150886"/>
              <a:ext cx="1843079" cy="2270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Shape 3935"/>
            <p:cNvSpPr/>
            <p:nvPr/>
          </p:nvSpPr>
          <p:spPr>
            <a:xfrm>
              <a:off x="662020" y="1735190"/>
              <a:ext cx="83921" cy="0"/>
            </a:xfrm>
            <a:custGeom>
              <a:avLst/>
              <a:gdLst/>
              <a:ahLst/>
              <a:cxnLst/>
              <a:rect l="0" t="0" r="0" b="0"/>
              <a:pathLst>
                <a:path w="83921">
                  <a:moveTo>
                    <a:pt x="0" y="0"/>
                  </a:moveTo>
                  <a:lnTo>
                    <a:pt x="83921" y="0"/>
                  </a:lnTo>
                </a:path>
              </a:pathLst>
            </a:custGeom>
            <a:ln w="50800" cap="flat">
              <a:miter lim="100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3936"/>
            <p:cNvSpPr/>
            <p:nvPr/>
          </p:nvSpPr>
          <p:spPr>
            <a:xfrm>
              <a:off x="720541" y="1709790"/>
              <a:ext cx="50800" cy="50800"/>
            </a:xfrm>
            <a:custGeom>
              <a:avLst/>
              <a:gdLst/>
              <a:ahLst/>
              <a:cxnLst/>
              <a:rect l="0" t="0" r="0" b="0"/>
              <a:pathLst>
                <a:path w="50800" h="50800">
                  <a:moveTo>
                    <a:pt x="25400" y="0"/>
                  </a:moveTo>
                  <a:cubicBezTo>
                    <a:pt x="39433" y="0"/>
                    <a:pt x="50800" y="11367"/>
                    <a:pt x="50800" y="25400"/>
                  </a:cubicBezTo>
                  <a:cubicBezTo>
                    <a:pt x="50800" y="39433"/>
                    <a:pt x="39433" y="50800"/>
                    <a:pt x="25400" y="50800"/>
                  </a:cubicBezTo>
                  <a:cubicBezTo>
                    <a:pt x="11367" y="50800"/>
                    <a:pt x="0" y="39433"/>
                    <a:pt x="0" y="25400"/>
                  </a:cubicBezTo>
                  <a:cubicBezTo>
                    <a:pt x="0" y="11367"/>
                    <a:pt x="11367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3939"/>
            <p:cNvSpPr/>
            <p:nvPr/>
          </p:nvSpPr>
          <p:spPr>
            <a:xfrm>
              <a:off x="-6394" y="1371655"/>
              <a:ext cx="701535" cy="701729"/>
            </a:xfrm>
            <a:custGeom>
              <a:avLst/>
              <a:gdLst/>
              <a:ahLst/>
              <a:cxnLst/>
              <a:rect l="0" t="0" r="0" b="0"/>
              <a:pathLst>
                <a:path w="701535" h="676389">
                  <a:moveTo>
                    <a:pt x="614870" y="480428"/>
                  </a:moveTo>
                  <a:cubicBezTo>
                    <a:pt x="536308" y="618477"/>
                    <a:pt x="367690" y="676389"/>
                    <a:pt x="220891" y="622909"/>
                  </a:cubicBezTo>
                  <a:cubicBezTo>
                    <a:pt x="205677" y="617398"/>
                    <a:pt x="190729" y="610667"/>
                    <a:pt x="176136" y="602679"/>
                  </a:cubicBezTo>
                  <a:cubicBezTo>
                    <a:pt x="99352" y="560845"/>
                    <a:pt x="46850" y="492824"/>
                    <a:pt x="23736" y="416344"/>
                  </a:cubicBezTo>
                  <a:cubicBezTo>
                    <a:pt x="0" y="337858"/>
                    <a:pt x="7302" y="250355"/>
                    <a:pt x="51194" y="173152"/>
                  </a:cubicBezTo>
                  <a:cubicBezTo>
                    <a:pt x="115912" y="59360"/>
                    <a:pt x="241859" y="0"/>
                    <a:pt x="366369" y="12586"/>
                  </a:cubicBezTo>
                  <a:cubicBezTo>
                    <a:pt x="408571" y="16853"/>
                    <a:pt x="450570" y="29388"/>
                    <a:pt x="489991" y="50876"/>
                  </a:cubicBezTo>
                  <a:cubicBezTo>
                    <a:pt x="645604" y="135687"/>
                    <a:pt x="701535" y="328054"/>
                    <a:pt x="614870" y="480428"/>
                  </a:cubicBezTo>
                  <a:close/>
                </a:path>
              </a:pathLst>
            </a:custGeom>
            <a:ln w="50800" cap="flat">
              <a:miter lim="127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0" name="Rectangle 3943"/>
            <p:cNvSpPr/>
            <p:nvPr/>
          </p:nvSpPr>
          <p:spPr>
            <a:xfrm>
              <a:off x="129536" y="1531793"/>
              <a:ext cx="465106" cy="4678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 spc="-120" dirty="0" smtClean="0">
                  <a:solidFill>
                    <a:srgbClr val="0B5D9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70%</a:t>
              </a:r>
              <a:endParaRPr lang="ru-R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36850"/>
              </p:ext>
            </p:extLst>
          </p:nvPr>
        </p:nvGraphicFramePr>
        <p:xfrm>
          <a:off x="326571" y="3249050"/>
          <a:ext cx="8461829" cy="391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37515" y="2274582"/>
            <a:ext cx="6684753" cy="1244415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Не менее 90 процентов лиц старше трудоспособного возраста, у которых выявлены заболевания и патологические состояния, находятся под диспансерным наблюдением к концу 2024 года.</a:t>
            </a: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571" y="1182310"/>
            <a:ext cx="8539843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Увеличение периода активного долголетия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и</a:t>
            </a:r>
            <a:r>
              <a:rPr lang="en-US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продолжительности </a:t>
            </a:r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здоровой жизни </a:t>
            </a: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3138"/>
          <p:cNvGrpSpPr/>
          <p:nvPr/>
        </p:nvGrpSpPr>
        <p:grpSpPr>
          <a:xfrm>
            <a:off x="546879" y="207355"/>
            <a:ext cx="3516339" cy="3316710"/>
            <a:chOff x="-6394" y="150886"/>
            <a:chExt cx="1862772" cy="1922498"/>
          </a:xfrm>
        </p:grpSpPr>
        <p:sp>
          <p:nvSpPr>
            <p:cNvPr id="14" name="Rectangle 3894"/>
            <p:cNvSpPr/>
            <p:nvPr/>
          </p:nvSpPr>
          <p:spPr>
            <a:xfrm>
              <a:off x="13299" y="150886"/>
              <a:ext cx="1843079" cy="2270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Shape 3935"/>
            <p:cNvSpPr/>
            <p:nvPr/>
          </p:nvSpPr>
          <p:spPr>
            <a:xfrm>
              <a:off x="662020" y="1735190"/>
              <a:ext cx="83921" cy="0"/>
            </a:xfrm>
            <a:custGeom>
              <a:avLst/>
              <a:gdLst/>
              <a:ahLst/>
              <a:cxnLst/>
              <a:rect l="0" t="0" r="0" b="0"/>
              <a:pathLst>
                <a:path w="83921">
                  <a:moveTo>
                    <a:pt x="0" y="0"/>
                  </a:moveTo>
                  <a:lnTo>
                    <a:pt x="83921" y="0"/>
                  </a:lnTo>
                </a:path>
              </a:pathLst>
            </a:custGeom>
            <a:ln w="50800" cap="flat">
              <a:miter lim="100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3936"/>
            <p:cNvSpPr/>
            <p:nvPr/>
          </p:nvSpPr>
          <p:spPr>
            <a:xfrm>
              <a:off x="720541" y="1709790"/>
              <a:ext cx="50800" cy="50800"/>
            </a:xfrm>
            <a:custGeom>
              <a:avLst/>
              <a:gdLst/>
              <a:ahLst/>
              <a:cxnLst/>
              <a:rect l="0" t="0" r="0" b="0"/>
              <a:pathLst>
                <a:path w="50800" h="50800">
                  <a:moveTo>
                    <a:pt x="25400" y="0"/>
                  </a:moveTo>
                  <a:cubicBezTo>
                    <a:pt x="39433" y="0"/>
                    <a:pt x="50800" y="11367"/>
                    <a:pt x="50800" y="25400"/>
                  </a:cubicBezTo>
                  <a:cubicBezTo>
                    <a:pt x="50800" y="39433"/>
                    <a:pt x="39433" y="50800"/>
                    <a:pt x="25400" y="50800"/>
                  </a:cubicBezTo>
                  <a:cubicBezTo>
                    <a:pt x="11367" y="50800"/>
                    <a:pt x="0" y="39433"/>
                    <a:pt x="0" y="25400"/>
                  </a:cubicBezTo>
                  <a:cubicBezTo>
                    <a:pt x="0" y="11367"/>
                    <a:pt x="11367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3939"/>
            <p:cNvSpPr/>
            <p:nvPr/>
          </p:nvSpPr>
          <p:spPr>
            <a:xfrm>
              <a:off x="-6394" y="1371655"/>
              <a:ext cx="701535" cy="701729"/>
            </a:xfrm>
            <a:custGeom>
              <a:avLst/>
              <a:gdLst/>
              <a:ahLst/>
              <a:cxnLst/>
              <a:rect l="0" t="0" r="0" b="0"/>
              <a:pathLst>
                <a:path w="701535" h="676389">
                  <a:moveTo>
                    <a:pt x="614870" y="480428"/>
                  </a:moveTo>
                  <a:cubicBezTo>
                    <a:pt x="536308" y="618477"/>
                    <a:pt x="367690" y="676389"/>
                    <a:pt x="220891" y="622909"/>
                  </a:cubicBezTo>
                  <a:cubicBezTo>
                    <a:pt x="205677" y="617398"/>
                    <a:pt x="190729" y="610667"/>
                    <a:pt x="176136" y="602679"/>
                  </a:cubicBezTo>
                  <a:cubicBezTo>
                    <a:pt x="99352" y="560845"/>
                    <a:pt x="46850" y="492824"/>
                    <a:pt x="23736" y="416344"/>
                  </a:cubicBezTo>
                  <a:cubicBezTo>
                    <a:pt x="0" y="337858"/>
                    <a:pt x="7302" y="250355"/>
                    <a:pt x="51194" y="173152"/>
                  </a:cubicBezTo>
                  <a:cubicBezTo>
                    <a:pt x="115912" y="59360"/>
                    <a:pt x="241859" y="0"/>
                    <a:pt x="366369" y="12586"/>
                  </a:cubicBezTo>
                  <a:cubicBezTo>
                    <a:pt x="408571" y="16853"/>
                    <a:pt x="450570" y="29388"/>
                    <a:pt x="489991" y="50876"/>
                  </a:cubicBezTo>
                  <a:cubicBezTo>
                    <a:pt x="645604" y="135687"/>
                    <a:pt x="701535" y="328054"/>
                    <a:pt x="614870" y="480428"/>
                  </a:cubicBezTo>
                  <a:close/>
                </a:path>
              </a:pathLst>
            </a:custGeom>
            <a:ln w="50800" cap="flat">
              <a:miter lim="127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8" name="Rectangle 3943"/>
            <p:cNvSpPr/>
            <p:nvPr/>
          </p:nvSpPr>
          <p:spPr>
            <a:xfrm>
              <a:off x="116780" y="1531793"/>
              <a:ext cx="465106" cy="4678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 spc="-120" dirty="0" smtClean="0">
                  <a:solidFill>
                    <a:srgbClr val="0B5D9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9</a:t>
              </a:r>
              <a:r>
                <a:rPr lang="ru-RU" sz="3600" b="1" spc="-120" dirty="0" smtClean="0">
                  <a:solidFill>
                    <a:srgbClr val="0B5D9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0%</a:t>
              </a:r>
              <a:endParaRPr lang="ru-R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618949"/>
              </p:ext>
            </p:extLst>
          </p:nvPr>
        </p:nvGraphicFramePr>
        <p:xfrm>
          <a:off x="326571" y="3273923"/>
          <a:ext cx="8281989" cy="391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1739" y="1865162"/>
            <a:ext cx="8449732" cy="876078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Georgia" pitchFamily="18" charset="0"/>
                <a:cs typeface="Arial" panose="020B0604020202020204" pitchFamily="34" charset="0"/>
              </a:rPr>
              <a:t>В 85 субъектах </a:t>
            </a:r>
            <a:r>
              <a:rPr lang="ru-RU" sz="1800" dirty="0" smtClean="0">
                <a:latin typeface="Georgia" pitchFamily="18" charset="0"/>
                <a:cs typeface="Arial" panose="020B0604020202020204" pitchFamily="34" charset="0"/>
              </a:rPr>
              <a:t>Российской Федерации функционируют региональные </a:t>
            </a:r>
            <a:r>
              <a:rPr lang="ru-RU" sz="1800" dirty="0" err="1" smtClean="0">
                <a:latin typeface="Georgia" pitchFamily="18" charset="0"/>
                <a:cs typeface="Arial" panose="020B0604020202020204" pitchFamily="34" charset="0"/>
              </a:rPr>
              <a:t>гериатрические</a:t>
            </a:r>
            <a:r>
              <a:rPr lang="ru-RU" sz="1800" dirty="0" smtClean="0">
                <a:latin typeface="Georgia" pitchFamily="18" charset="0"/>
                <a:cs typeface="Arial" panose="020B0604020202020204" pitchFamily="34" charset="0"/>
              </a:rPr>
              <a:t> центры и геронтологические отделения, в которых помощь получили не менее 160,0 тыс. граждан старше трудоспособного возраста.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504" y="1063776"/>
            <a:ext cx="8539843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Увеличение периода активного долголетия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и</a:t>
            </a:r>
            <a:r>
              <a:rPr lang="en-US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продолжительности </a:t>
            </a:r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здоровой жизни </a:t>
            </a: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71739" y="2914443"/>
            <a:ext cx="846666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В 85 субъектах </a:t>
            </a:r>
            <a:r>
              <a:rPr lang="ru-RU" dirty="0" smtClean="0">
                <a:latin typeface="Georgia" pitchFamily="18" charset="0"/>
                <a:cs typeface="Arial" panose="020B0604020202020204" pitchFamily="34" charset="0"/>
              </a:rPr>
              <a:t>Российской Федерации внедрен комплекс мер, направленный на профилактику и раннее выявление когнитивных нарушений у лиц пожилого и старческого возраста, профилактику падений и переломов. 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619795"/>
              </p:ext>
            </p:extLst>
          </p:nvPr>
        </p:nvGraphicFramePr>
        <p:xfrm>
          <a:off x="343504" y="3789949"/>
          <a:ext cx="8444896" cy="3569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504" y="1148443"/>
            <a:ext cx="8539843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Увеличение периода активного долголетия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и</a:t>
            </a:r>
            <a:r>
              <a:rPr lang="en-US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продолжительности </a:t>
            </a:r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здоровой жизни </a:t>
            </a: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8666" y="2122438"/>
            <a:ext cx="846666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Уровень госпитализации на геронтологические койки лиц старше  60 лет на 10 тыс. населения соответствующего возраста.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063067"/>
              </p:ext>
            </p:extLst>
          </p:nvPr>
        </p:nvGraphicFramePr>
        <p:xfrm>
          <a:off x="-1" y="2466474"/>
          <a:ext cx="8907787" cy="481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504" y="1317777"/>
            <a:ext cx="8539843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Увеличение периода активного долголетия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и</a:t>
            </a:r>
            <a:r>
              <a:rPr lang="en-US" b="1" dirty="0" smtClean="0"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продолжительности </a:t>
            </a:r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здоровой жизни </a:t>
            </a: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07860" y="2190171"/>
            <a:ext cx="614827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В 2020 – 2024 гг. проведены дополнительные </a:t>
            </a:r>
            <a:r>
              <a:rPr lang="ru-RU" sz="2000" dirty="0" err="1" smtClean="0">
                <a:latin typeface="Georgia" pitchFamily="18" charset="0"/>
              </a:rPr>
              <a:t>скрининги</a:t>
            </a:r>
            <a:r>
              <a:rPr lang="ru-RU" sz="2000" dirty="0" smtClean="0">
                <a:latin typeface="Georgia" pitchFamily="18" charset="0"/>
              </a:rPr>
              <a:t> лиц старше 65 лет, проживающих в сельской местности, на выявление отдельных социально-значимых неинфекционных заболеваний, оказывающих вклад в структуру смертности населения, с возможностью доставки данных лиц в медицинские организации.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42581" y="4812377"/>
            <a:ext cx="616520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В целях осуществления доставки лиц старше 65 лет, проживающих в сельской местности, в медицинские организации в 2019 году приобретен автотранспорт.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5" name="Picture 141967"/>
          <p:cNvPicPr/>
          <p:nvPr/>
        </p:nvPicPr>
        <p:blipFill rotWithShape="1">
          <a:blip r:embed="rId3"/>
          <a:srcRect t="71625" r="50270" b="23481"/>
          <a:stretch/>
        </p:blipFill>
        <p:spPr bwMode="auto">
          <a:xfrm>
            <a:off x="157850" y="2719449"/>
            <a:ext cx="943200" cy="9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hape 142405"/>
          <p:cNvSpPr/>
          <p:nvPr/>
        </p:nvSpPr>
        <p:spPr>
          <a:xfrm>
            <a:off x="629788" y="1964108"/>
            <a:ext cx="50367" cy="749156"/>
          </a:xfrm>
          <a:custGeom>
            <a:avLst/>
            <a:gdLst/>
            <a:ahLst/>
            <a:cxnLst/>
            <a:rect l="0" t="0" r="0" b="0"/>
            <a:pathLst>
              <a:path h="777609">
                <a:moveTo>
                  <a:pt x="0" y="777609"/>
                </a:moveTo>
                <a:lnTo>
                  <a:pt x="0" y="0"/>
                </a:lnTo>
              </a:path>
            </a:pathLst>
          </a:custGeom>
          <a:ln w="31750" cap="flat">
            <a:miter lim="127000"/>
          </a:ln>
        </p:spPr>
        <p:style>
          <a:lnRef idx="1">
            <a:srgbClr val="0B5D94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7" name="Shape 142405"/>
          <p:cNvSpPr/>
          <p:nvPr/>
        </p:nvSpPr>
        <p:spPr>
          <a:xfrm flipH="1">
            <a:off x="586392" y="3657913"/>
            <a:ext cx="45719" cy="1266725"/>
          </a:xfrm>
          <a:custGeom>
            <a:avLst/>
            <a:gdLst/>
            <a:ahLst/>
            <a:cxnLst/>
            <a:rect l="0" t="0" r="0" b="0"/>
            <a:pathLst>
              <a:path h="777609">
                <a:moveTo>
                  <a:pt x="0" y="777609"/>
                </a:moveTo>
                <a:lnTo>
                  <a:pt x="0" y="0"/>
                </a:lnTo>
              </a:path>
            </a:pathLst>
          </a:custGeom>
          <a:ln w="31750" cap="flat">
            <a:miter lim="127000"/>
          </a:ln>
        </p:spPr>
        <p:style>
          <a:lnRef idx="1">
            <a:srgbClr val="0B5D94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pic>
        <p:nvPicPr>
          <p:cNvPr id="18" name="Picture 141967"/>
          <p:cNvPicPr/>
          <p:nvPr/>
        </p:nvPicPr>
        <p:blipFill rotWithShape="1">
          <a:blip r:embed="rId3"/>
          <a:srcRect t="51778" r="49256" b="43240"/>
          <a:stretch/>
        </p:blipFill>
        <p:spPr bwMode="auto">
          <a:xfrm>
            <a:off x="183033" y="4924638"/>
            <a:ext cx="943875" cy="9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13138"/>
          <p:cNvGrpSpPr/>
          <p:nvPr/>
        </p:nvGrpSpPr>
        <p:grpSpPr>
          <a:xfrm>
            <a:off x="1080321" y="1530326"/>
            <a:ext cx="3516339" cy="3316710"/>
            <a:chOff x="-6394" y="150886"/>
            <a:chExt cx="1862772" cy="1922498"/>
          </a:xfrm>
        </p:grpSpPr>
        <p:sp>
          <p:nvSpPr>
            <p:cNvPr id="20" name="Rectangle 3894"/>
            <p:cNvSpPr/>
            <p:nvPr/>
          </p:nvSpPr>
          <p:spPr>
            <a:xfrm>
              <a:off x="13299" y="150886"/>
              <a:ext cx="1843079" cy="2270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Shape 3935"/>
            <p:cNvSpPr/>
            <p:nvPr/>
          </p:nvSpPr>
          <p:spPr>
            <a:xfrm>
              <a:off x="662020" y="1735190"/>
              <a:ext cx="83921" cy="0"/>
            </a:xfrm>
            <a:custGeom>
              <a:avLst/>
              <a:gdLst/>
              <a:ahLst/>
              <a:cxnLst/>
              <a:rect l="0" t="0" r="0" b="0"/>
              <a:pathLst>
                <a:path w="83921">
                  <a:moveTo>
                    <a:pt x="0" y="0"/>
                  </a:moveTo>
                  <a:lnTo>
                    <a:pt x="83921" y="0"/>
                  </a:lnTo>
                </a:path>
              </a:pathLst>
            </a:custGeom>
            <a:ln w="50800" cap="flat">
              <a:miter lim="100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3936"/>
            <p:cNvSpPr/>
            <p:nvPr/>
          </p:nvSpPr>
          <p:spPr>
            <a:xfrm>
              <a:off x="720541" y="1709790"/>
              <a:ext cx="50800" cy="50800"/>
            </a:xfrm>
            <a:custGeom>
              <a:avLst/>
              <a:gdLst/>
              <a:ahLst/>
              <a:cxnLst/>
              <a:rect l="0" t="0" r="0" b="0"/>
              <a:pathLst>
                <a:path w="50800" h="50800">
                  <a:moveTo>
                    <a:pt x="25400" y="0"/>
                  </a:moveTo>
                  <a:cubicBezTo>
                    <a:pt x="39433" y="0"/>
                    <a:pt x="50800" y="11367"/>
                    <a:pt x="50800" y="25400"/>
                  </a:cubicBezTo>
                  <a:cubicBezTo>
                    <a:pt x="50800" y="39433"/>
                    <a:pt x="39433" y="50800"/>
                    <a:pt x="25400" y="50800"/>
                  </a:cubicBezTo>
                  <a:cubicBezTo>
                    <a:pt x="11367" y="50800"/>
                    <a:pt x="0" y="39433"/>
                    <a:pt x="0" y="25400"/>
                  </a:cubicBezTo>
                  <a:cubicBezTo>
                    <a:pt x="0" y="11367"/>
                    <a:pt x="11367" y="0"/>
                    <a:pt x="2540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B5D9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3939"/>
            <p:cNvSpPr/>
            <p:nvPr/>
          </p:nvSpPr>
          <p:spPr>
            <a:xfrm>
              <a:off x="-6394" y="1371655"/>
              <a:ext cx="701535" cy="701729"/>
            </a:xfrm>
            <a:custGeom>
              <a:avLst/>
              <a:gdLst/>
              <a:ahLst/>
              <a:cxnLst/>
              <a:rect l="0" t="0" r="0" b="0"/>
              <a:pathLst>
                <a:path w="701535" h="676389">
                  <a:moveTo>
                    <a:pt x="614870" y="480428"/>
                  </a:moveTo>
                  <a:cubicBezTo>
                    <a:pt x="536308" y="618477"/>
                    <a:pt x="367690" y="676389"/>
                    <a:pt x="220891" y="622909"/>
                  </a:cubicBezTo>
                  <a:cubicBezTo>
                    <a:pt x="205677" y="617398"/>
                    <a:pt x="190729" y="610667"/>
                    <a:pt x="176136" y="602679"/>
                  </a:cubicBezTo>
                  <a:cubicBezTo>
                    <a:pt x="99352" y="560845"/>
                    <a:pt x="46850" y="492824"/>
                    <a:pt x="23736" y="416344"/>
                  </a:cubicBezTo>
                  <a:cubicBezTo>
                    <a:pt x="0" y="337858"/>
                    <a:pt x="7302" y="250355"/>
                    <a:pt x="51194" y="173152"/>
                  </a:cubicBezTo>
                  <a:cubicBezTo>
                    <a:pt x="115912" y="59360"/>
                    <a:pt x="241859" y="0"/>
                    <a:pt x="366369" y="12586"/>
                  </a:cubicBezTo>
                  <a:cubicBezTo>
                    <a:pt x="408571" y="16853"/>
                    <a:pt x="450570" y="29388"/>
                    <a:pt x="489991" y="50876"/>
                  </a:cubicBezTo>
                  <a:cubicBezTo>
                    <a:pt x="645604" y="135687"/>
                    <a:pt x="701535" y="328054"/>
                    <a:pt x="614870" y="480428"/>
                  </a:cubicBezTo>
                  <a:close/>
                </a:path>
              </a:pathLst>
            </a:custGeom>
            <a:ln w="50800" cap="flat">
              <a:miter lim="127000"/>
            </a:ln>
          </p:spPr>
          <p:style>
            <a:lnRef idx="1">
              <a:srgbClr val="0B5D9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4" name="Rectangle 3943"/>
            <p:cNvSpPr/>
            <p:nvPr/>
          </p:nvSpPr>
          <p:spPr>
            <a:xfrm>
              <a:off x="116780" y="1531793"/>
              <a:ext cx="465106" cy="4678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3600" b="1" spc="-120" dirty="0" smtClean="0">
                  <a:solidFill>
                    <a:srgbClr val="0B5D94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9</a:t>
              </a:r>
              <a:r>
                <a:rPr lang="ru-RU" sz="3600" b="1" spc="-120" dirty="0" smtClean="0">
                  <a:solidFill>
                    <a:srgbClr val="0B5D9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0%</a:t>
              </a:r>
              <a:endParaRPr lang="ru-R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Ключевые показатели проекта по Красноярскому краю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24808"/>
              </p:ext>
            </p:extLst>
          </p:nvPr>
        </p:nvGraphicFramePr>
        <p:xfrm>
          <a:off x="113408" y="1126671"/>
          <a:ext cx="8794379" cy="4283764"/>
        </p:xfrm>
        <a:graphic>
          <a:graphicData uri="http://schemas.openxmlformats.org/drawingml/2006/table">
            <a:tbl>
              <a:tblPr/>
              <a:tblGrid>
                <a:gridCol w="4598896"/>
                <a:gridCol w="864407"/>
                <a:gridCol w="527572"/>
                <a:gridCol w="584739"/>
                <a:gridCol w="605117"/>
                <a:gridCol w="591671"/>
                <a:gridCol w="470647"/>
                <a:gridCol w="551330"/>
              </a:tblGrid>
              <a:tr h="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Наименование показателя</a:t>
                      </a:r>
                    </a:p>
                  </a:txBody>
                  <a:tcPr marL="4141" marR="4141" marT="4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Базовое значение на 31.12.2017</a:t>
                      </a:r>
                    </a:p>
                  </a:txBody>
                  <a:tcPr marL="4141" marR="4141" marT="41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Период, год</a:t>
                      </a:r>
                    </a:p>
                  </a:txBody>
                  <a:tcPr marL="4141" marR="4141" marT="41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2019</a:t>
                      </a:r>
                    </a:p>
                  </a:txBody>
                  <a:tcPr marL="4141" marR="4141" marT="4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2020</a:t>
                      </a:r>
                    </a:p>
                  </a:txBody>
                  <a:tcPr marL="4141" marR="4141" marT="4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2021</a:t>
                      </a:r>
                    </a:p>
                  </a:txBody>
                  <a:tcPr marL="4141" marR="4141" marT="4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2022</a:t>
                      </a:r>
                    </a:p>
                  </a:txBody>
                  <a:tcPr marL="4141" marR="4141" marT="4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2023</a:t>
                      </a:r>
                    </a:p>
                  </a:txBody>
                  <a:tcPr marL="4141" marR="4141" marT="4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2024</a:t>
                      </a:r>
                    </a:p>
                  </a:txBody>
                  <a:tcPr marL="4141" marR="4141" marT="4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1. Уровень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госпитализации на геронтологические койки лиц старше 60 лет на 10 тыс. населения соответствующего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возраста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141" marR="4141" marT="4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076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2. Охват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граждан старше трудоспособного возраста профилактическими осмотрами, включая диспансеризацию,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141" marR="4141" marT="4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16,31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33,8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3. Доля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лиц старше трудоспособного возраста, у которых выявлены заболевания и патологические состояния, находящихся под диспансерным наблюдением, 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%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141" marR="4141" marT="41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44,93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5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Ключевые показатели проекта по Красноярскому краю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62628"/>
              </p:ext>
            </p:extLst>
          </p:nvPr>
        </p:nvGraphicFramePr>
        <p:xfrm>
          <a:off x="225722" y="1885243"/>
          <a:ext cx="8848164" cy="2675468"/>
        </p:xfrm>
        <a:graphic>
          <a:graphicData uri="http://schemas.openxmlformats.org/drawingml/2006/table">
            <a:tbl>
              <a:tblPr/>
              <a:tblGrid>
                <a:gridCol w="887505"/>
                <a:gridCol w="853600"/>
                <a:gridCol w="900523"/>
                <a:gridCol w="993422"/>
                <a:gridCol w="914400"/>
                <a:gridCol w="1016000"/>
                <a:gridCol w="903111"/>
                <a:gridCol w="913874"/>
                <a:gridCol w="632012"/>
                <a:gridCol w="833717"/>
              </a:tblGrid>
              <a:tr h="434534">
                <a:tc row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2018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Гериатры</a:t>
                      </a: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Койки                                                                                    </a:t>
                      </a:r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latin typeface="Georgia" pitchFamily="18" charset="0"/>
                        </a:rPr>
                        <a:t>(1 на 2 тыс. 70+)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Кабинеты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отделения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Гериатр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центр</a:t>
                      </a: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784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Порядок</a:t>
                      </a:r>
                    </a:p>
                    <a:p>
                      <a:pPr algn="ctr"/>
                      <a:endParaRPr lang="ru-RU" b="0" dirty="0"/>
                    </a:p>
                  </a:txBody>
                  <a:tcPr marL="4375" marR="4375" marT="43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Факт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201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Порядок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Факт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201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Порядок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Факт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201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Население            70+, чел.</a:t>
                      </a:r>
                    </a:p>
                  </a:txBody>
                  <a:tcPr marL="4375" marR="4375" marT="4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211 104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216 543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4375" marR="4375" marT="4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14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Население 60+, чел.</a:t>
                      </a:r>
                    </a:p>
                  </a:txBody>
                  <a:tcPr marL="4375" marR="4375" marT="4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531 227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546 116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5" marR="4375" marT="4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7944" y="1098484"/>
            <a:ext cx="8539843" cy="2308324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Создание системы долговременного ухода за гражданами пожилого возраста и инвалидами, как составной части мероприятий, направленных на развитие и поддержание функциональных способностей граждан старшего поколения, включающей сбалансированные социальное обслуживание и медицинскую помощь на дому, в </a:t>
            </a:r>
            <a:r>
              <a:rPr lang="ru-RU" b="1" dirty="0" err="1" smtClean="0">
                <a:latin typeface="Georgia" pitchFamily="18" charset="0"/>
                <a:cs typeface="Arial" panose="020B0604020202020204" pitchFamily="34" charset="0"/>
              </a:rPr>
              <a:t>полустационарной</a:t>
            </a:r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 и стационарной форме с привлечением патронажной службы и сиделок, а также поддержку семейного ухода.</a:t>
            </a:r>
            <a:endParaRPr lang="ru-RU" b="1" dirty="0"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1974"/>
          <p:cNvPicPr/>
          <p:nvPr/>
        </p:nvPicPr>
        <p:blipFill rotWithShape="1">
          <a:blip r:embed="rId3"/>
          <a:srcRect l="38552"/>
          <a:stretch/>
        </p:blipFill>
        <p:spPr>
          <a:xfrm>
            <a:off x="367944" y="3878494"/>
            <a:ext cx="8539843" cy="2840778"/>
          </a:xfrm>
          <a:prstGeom prst="rect">
            <a:avLst/>
          </a:prstGeom>
        </p:spPr>
      </p:pic>
      <p:pic>
        <p:nvPicPr>
          <p:cNvPr id="12" name="Picture 3950"/>
          <p:cNvPicPr/>
          <p:nvPr/>
        </p:nvPicPr>
        <p:blipFill>
          <a:blip r:embed="rId4"/>
          <a:stretch>
            <a:fillRect/>
          </a:stretch>
        </p:blipFill>
        <p:spPr>
          <a:xfrm>
            <a:off x="367944" y="4549672"/>
            <a:ext cx="2594998" cy="14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339977" y="65090"/>
            <a:ext cx="61960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 dirty="0">
                <a:solidFill>
                  <a:schemeClr val="tx2"/>
                </a:solidFill>
                <a:latin typeface="Georgia" pitchFamily="18" charset="0"/>
                <a:cs typeface="Tahoma" pitchFamily="34" charset="0"/>
              </a:rPr>
              <a:t>Поручение президента Российской Федерации</a:t>
            </a:r>
            <a:br>
              <a:rPr lang="ru-RU" altLang="ru-RU" b="1" dirty="0">
                <a:solidFill>
                  <a:schemeClr val="tx2"/>
                </a:solidFill>
                <a:latin typeface="Georgia" pitchFamily="18" charset="0"/>
                <a:cs typeface="Tahoma" pitchFamily="34" charset="0"/>
              </a:rPr>
            </a:br>
            <a:r>
              <a:rPr lang="ru-RU" altLang="ru-RU" b="1" dirty="0">
                <a:solidFill>
                  <a:schemeClr val="tx2"/>
                </a:solidFill>
                <a:latin typeface="Georgia" pitchFamily="18" charset="0"/>
                <a:cs typeface="Tahoma" pitchFamily="34" charset="0"/>
              </a:rPr>
              <a:t> В.В. Путина</a:t>
            </a:r>
          </a:p>
        </p:txBody>
      </p:sp>
      <p:cxnSp>
        <p:nvCxnSpPr>
          <p:cNvPr id="65" name="Прямая соединительная линия 9"/>
          <p:cNvCxnSpPr/>
          <p:nvPr/>
        </p:nvCxnSpPr>
        <p:spPr>
          <a:xfrm>
            <a:off x="2339975" y="741363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15"/>
          <p:cNvCxnSpPr/>
          <p:nvPr/>
        </p:nvCxnSpPr>
        <p:spPr>
          <a:xfrm>
            <a:off x="8532815" y="74136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4788025" y="1124744"/>
            <a:ext cx="4119761" cy="542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  <a:t>Поручение президента Российской Федерации</a:t>
            </a:r>
            <a:b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</a:br>
            <a: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  <a:t> В.В. Путина –</a:t>
            </a:r>
          </a:p>
          <a:p>
            <a:pPr algn="ctr"/>
            <a:endParaRPr lang="ru-RU" altLang="ru-RU" sz="2400" b="1" dirty="0">
              <a:solidFill>
                <a:srgbClr val="B2241C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altLang="ru-RU" sz="2400" dirty="0">
                <a:solidFill>
                  <a:srgbClr val="B2241C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совершенствование системы охраны здоровья граждан пожилого возраста, развитие гериатрической службы, включая подготовку и повышение квалификации специалистов в этой сфере</a:t>
            </a:r>
          </a:p>
        </p:txBody>
      </p: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244929" y="849085"/>
            <a:ext cx="4310741" cy="5812972"/>
            <a:chOff x="212" y="201"/>
            <a:chExt cx="2883" cy="4297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" y="201"/>
              <a:ext cx="2883" cy="4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212" y="201"/>
              <a:ext cx="2883" cy="4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75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371" y="1063776"/>
            <a:ext cx="8539843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Создание системы долговременного ухода за гражданами пожилого возраста и инвалидами…</a:t>
            </a:r>
            <a:endParaRPr lang="ru-RU" b="1" dirty="0"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2532" y="1812837"/>
            <a:ext cx="846666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В 85 субъектах Российской Федерации с 2019 по 2022 год нарастающим итогом внедряется  система долговременного ухода… Определенный процент лиц старше трудоспособного возраста, признанных нуждающимися в социальном обслуживании, охватываются системой долговременного ухода в </a:t>
            </a:r>
            <a:r>
              <a:rPr lang="ru-RU" sz="2000" dirty="0" err="1" smtClean="0">
                <a:latin typeface="Georgia" pitchFamily="18" charset="0"/>
              </a:rPr>
              <a:t>пилотных</a:t>
            </a:r>
            <a:r>
              <a:rPr lang="ru-RU" sz="2000" dirty="0" smtClean="0">
                <a:latin typeface="Georgia" pitchFamily="18" charset="0"/>
              </a:rPr>
              <a:t> регионах нарастающим итогом.</a:t>
            </a:r>
            <a:endParaRPr lang="ru-RU" sz="2000" dirty="0">
              <a:latin typeface="Georgia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676502"/>
              </p:ext>
            </p:extLst>
          </p:nvPr>
        </p:nvGraphicFramePr>
        <p:xfrm>
          <a:off x="225750" y="3741821"/>
          <a:ext cx="8448675" cy="3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70686" y="0"/>
            <a:ext cx="6117714" cy="1126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anose="020B0604020202020204" pitchFamily="34" charset="0"/>
              </a:rPr>
              <a:t>Задачи, показатели и план мероприятий.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371" y="1063776"/>
            <a:ext cx="8539843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  <a:cs typeface="Arial" panose="020B0604020202020204" pitchFamily="34" charset="0"/>
              </a:rPr>
              <a:t>Создание системы долговременного ухода за гражданами пожилого возраста и инвалидами…</a:t>
            </a:r>
            <a:endParaRPr lang="ru-RU" b="1" dirty="0"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6399" y="1982170"/>
            <a:ext cx="846666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Разработка критериев и методических рекомендаций по определению потребности и объема долгосрочной социально – бытовой и медицинской помощи для граждан 65 лет и старше с ограничениями или отсутствием возможностей к передвижению и/или самообслуживанию</a:t>
            </a:r>
            <a:endParaRPr lang="ru-RU" sz="2000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265" y="3895637"/>
            <a:ext cx="846666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  <a:cs typeface="Arial" panose="020B0604020202020204" pitchFamily="34" charset="0"/>
              </a:rPr>
              <a:t>Подготовка кадров медицинских и социальных учреждений по вопросам гериатрии с образовательным модулем по определению потребности и объема долгосрочной социально – бытовой и медицинской помощи для граждан 65 лет и старше с ограничениями или отсутствием возможностей к передвижению и/или самообслуживанию</a:t>
            </a:r>
            <a:endParaRPr lang="ru-RU" sz="2000" dirty="0">
              <a:latin typeface="Georg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325902" y="0"/>
            <a:ext cx="7818098" cy="6480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600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spcAft>
                <a:spcPts val="40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Georgia" pitchFamily="18" charset="0"/>
                <a:ea typeface="Calibri" panose="020F0502020204030204" pitchFamily="34" charset="0"/>
              </a:rPr>
              <a:t>Оценка объема потенциального спроса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0877202-0991-4694-968A-F9F3EC445002}"/>
              </a:ext>
            </a:extLst>
          </p:cNvPr>
          <p:cNvSpPr/>
          <p:nvPr/>
        </p:nvSpPr>
        <p:spPr>
          <a:xfrm>
            <a:off x="469609" y="2818647"/>
            <a:ext cx="3869434" cy="3829174"/>
          </a:xfrm>
          <a:prstGeom prst="rect">
            <a:avLst/>
          </a:prstGeom>
          <a:ln w="19050">
            <a:solidFill>
              <a:srgbClr val="504F4F">
                <a:lumMod val="60000"/>
                <a:lumOff val="40000"/>
              </a:srgbClr>
            </a:solidFill>
          </a:ln>
        </p:spPr>
        <p:txBody>
          <a:bodyPr wrap="square">
            <a:no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17598C"/>
              </a:buClr>
              <a:buSzTx/>
              <a:buFontTx/>
              <a:buNone/>
              <a:tabLst>
                <a:tab pos="174625" algn="l"/>
                <a:tab pos="358775" algn="l"/>
              </a:tabLst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504F4F">
                  <a:lumMod val="75000"/>
                  <a:lumOff val="2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4330034-CB79-4473-BFE7-CB8CBCDC58DE}"/>
              </a:ext>
            </a:extLst>
          </p:cNvPr>
          <p:cNvSpPr/>
          <p:nvPr/>
        </p:nvSpPr>
        <p:spPr>
          <a:xfrm>
            <a:off x="4771092" y="2818647"/>
            <a:ext cx="4032126" cy="3829174"/>
          </a:xfrm>
          <a:prstGeom prst="rect">
            <a:avLst/>
          </a:prstGeom>
          <a:ln w="19050">
            <a:solidFill>
              <a:srgbClr val="504F4F">
                <a:lumMod val="60000"/>
                <a:lumOff val="40000"/>
              </a:srgbClr>
            </a:solidFill>
          </a:ln>
        </p:spPr>
        <p:txBody>
          <a:bodyPr wrap="square">
            <a:no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17598C"/>
              </a:buClr>
              <a:buSzTx/>
              <a:buFontTx/>
              <a:buNone/>
              <a:tabLst>
                <a:tab pos="174625" algn="l"/>
                <a:tab pos="358775" algn="l"/>
              </a:tabLst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504F4F">
                  <a:lumMod val="75000"/>
                  <a:lumOff val="2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E627F41-15A3-4802-B56F-413928B3279D}"/>
              </a:ext>
            </a:extLst>
          </p:cNvPr>
          <p:cNvSpPr/>
          <p:nvPr/>
        </p:nvSpPr>
        <p:spPr>
          <a:xfrm>
            <a:off x="514123" y="2344910"/>
            <a:ext cx="3708000" cy="954107"/>
          </a:xfrm>
          <a:prstGeom prst="rect">
            <a:avLst/>
          </a:prstGeom>
          <a:solidFill>
            <a:srgbClr val="FFFFFF"/>
          </a:solidFill>
        </p:spPr>
        <p:txBody>
          <a:bodyPr wrap="square" lIns="72000" rIns="72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 2025 году доля людей старше трудоспособного возраста возрастет до 27% от общей численности населения РФ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46ED8CF-B15D-4D93-BB7E-6BC19F078B1F}"/>
              </a:ext>
            </a:extLst>
          </p:cNvPr>
          <p:cNvSpPr/>
          <p:nvPr/>
        </p:nvSpPr>
        <p:spPr>
          <a:xfrm>
            <a:off x="4881441" y="2344910"/>
            <a:ext cx="3708000" cy="738664"/>
          </a:xfrm>
          <a:prstGeom prst="rect">
            <a:avLst/>
          </a:prstGeom>
          <a:solidFill>
            <a:srgbClr val="FFFFFF"/>
          </a:solidFill>
        </p:spPr>
        <p:txBody>
          <a:bodyPr wrap="square" lIns="72000" rIns="7200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 методике ВОЗ, около 80% пользователей формального ухода – старше 80 лет (70 лет для РФ)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4A4AD34-509A-47C0-A39C-23CE60411895}"/>
              </a:ext>
            </a:extLst>
          </p:cNvPr>
          <p:cNvSpPr/>
          <p:nvPr/>
        </p:nvSpPr>
        <p:spPr>
          <a:xfrm>
            <a:off x="666635" y="3161845"/>
            <a:ext cx="3636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Georgia" pitchFamily="18" charset="0"/>
              </a:rPr>
              <a:t>Структура населения по возрастным группам к 2025 году, %*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8FD4A2E1-6E8E-4B96-9EBF-604F1C49A234}"/>
              </a:ext>
            </a:extLst>
          </p:cNvPr>
          <p:cNvSpPr/>
          <p:nvPr/>
        </p:nvSpPr>
        <p:spPr>
          <a:xfrm>
            <a:off x="7828519" y="6192832"/>
            <a:ext cx="90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04F4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</a:rPr>
              <a:t>8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04F4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</a:rPr>
              <a:t>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04F4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</a:rPr>
              <a:t>%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04F4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</a:rPr>
              <a:t>***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62E999A-3A15-4A0F-A5CB-E5245E279876}"/>
              </a:ext>
            </a:extLst>
          </p:cNvPr>
          <p:cNvSpPr/>
          <p:nvPr/>
        </p:nvSpPr>
        <p:spPr>
          <a:xfrm>
            <a:off x="4842933" y="3111046"/>
            <a:ext cx="3928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Georgia" pitchFamily="18" charset="0"/>
              </a:rPr>
              <a:t>Шкала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504F4F"/>
                </a:solidFill>
                <a:effectLst/>
                <a:uLnTx/>
                <a:uFillTx/>
                <a:latin typeface="Georgia" pitchFamily="18" charset="0"/>
              </a:rPr>
              <a:t> нуждаемости по возрастным группам, % от населения в данной группе**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04F4F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7" name="Freeform 29">
            <a:extLst>
              <a:ext uri="{FF2B5EF4-FFF2-40B4-BE49-F238E27FC236}">
                <a16:creationId xmlns="" xmlns:a16="http://schemas.microsoft.com/office/drawing/2014/main" id="{AF9E9D91-94FA-48A9-A830-260CCBC563EB}"/>
              </a:ext>
            </a:extLst>
          </p:cNvPr>
          <p:cNvSpPr>
            <a:spLocks/>
          </p:cNvSpPr>
          <p:nvPr/>
        </p:nvSpPr>
        <p:spPr bwMode="gray">
          <a:xfrm>
            <a:off x="7795427" y="6143765"/>
            <a:ext cx="936104" cy="36004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55" name="Picture 4" descr="Image result for russia map outline">
            <a:extLst>
              <a:ext uri="{FF2B5EF4-FFF2-40B4-BE49-F238E27FC236}">
                <a16:creationId xmlns="" xmlns:a16="http://schemas.microsoft.com/office/drawing/2014/main" id="{F61A35A2-552E-4AB6-84C6-DE51514D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3" y="866304"/>
            <a:ext cx="602764" cy="3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4039C428-5A03-4704-8C08-AA2F49ED9C48}"/>
              </a:ext>
            </a:extLst>
          </p:cNvPr>
          <p:cNvSpPr/>
          <p:nvPr/>
        </p:nvSpPr>
        <p:spPr>
          <a:xfrm>
            <a:off x="1099536" y="907367"/>
            <a:ext cx="7808251" cy="1413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normAutofit fontScale="92500" lnSpcReduction="20000"/>
          </a:bodyPr>
          <a:lstStyle/>
          <a:p>
            <a:pPr lvl="0">
              <a:defRPr/>
            </a:pPr>
            <a:r>
              <a:rPr lang="ru-RU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Общее количество нуждающихся в ДУ</a:t>
            </a:r>
            <a:r>
              <a:rPr 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РФ оценивается в 10,3 </a:t>
            </a:r>
            <a:r>
              <a:rPr lang="ru-RU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чел. к 2025 году, из них</a:t>
            </a:r>
            <a:r>
              <a:rPr lang="ru-RU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>
              <a:defRPr/>
            </a:pPr>
            <a:endParaRPr lang="ru-RU" sz="1600" kern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4,65 млн. чел. нуждаются в надомном уходе (рост в 3 раза от уровня 2017 года)</a:t>
            </a:r>
          </a:p>
          <a:p>
            <a:pPr>
              <a:defRPr/>
            </a:pPr>
            <a:r>
              <a:rPr lang="ru-RU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0,52 млн. чел. нуждаются в стационарном уходе (рост более чем в 2 раза от уровня 2017 года)</a:t>
            </a:r>
          </a:p>
        </p:txBody>
      </p:sp>
      <p:graphicFrame>
        <p:nvGraphicFramePr>
          <p:cNvPr id="63" name="Диаграмма 62"/>
          <p:cNvGraphicFramePr/>
          <p:nvPr/>
        </p:nvGraphicFramePr>
        <p:xfrm>
          <a:off x="450611" y="3623485"/>
          <a:ext cx="388843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43099" y="3695491"/>
          <a:ext cx="2448272" cy="2808319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0-4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 Cyr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5-9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 Cyr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Arial"/>
                        </a:rPr>
                        <a:t>10-14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15-19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2,0%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20-24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2,5%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25-29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2,5%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30-34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3,0%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35-39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4,0%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40-44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4,8%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45-49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5,0%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50-54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7,0%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55-59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10,0%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60-64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12,0%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7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65-69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13,0%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62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70 и более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30,0%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6" name="Правая фигурная скобка 65"/>
          <p:cNvSpPr/>
          <p:nvPr/>
        </p:nvSpPr>
        <p:spPr>
          <a:xfrm>
            <a:off x="7507395" y="6143765"/>
            <a:ext cx="144016" cy="36004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Georgia" pitchFamily="18" charset="0"/>
            </a:endParaRPr>
          </a:p>
        </p:txBody>
      </p:sp>
      <p:sp>
        <p:nvSpPr>
          <p:cNvPr id="67" name="Правая фигурная скобка 66"/>
          <p:cNvSpPr/>
          <p:nvPr/>
        </p:nvSpPr>
        <p:spPr>
          <a:xfrm>
            <a:off x="7507395" y="4199549"/>
            <a:ext cx="144016" cy="1872208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Georgia" pitchFamily="18" charset="0"/>
            </a:endParaRPr>
          </a:p>
        </p:txBody>
      </p:sp>
      <p:pic>
        <p:nvPicPr>
          <p:cNvPr id="70" name="Рисунок 69" descr="Грабитель">
            <a:extLst>
              <a:ext uri="{FF2B5EF4-FFF2-40B4-BE49-F238E27FC236}">
                <a16:creationId xmlns="" xmlns:a16="http://schemas.microsoft.com/office/drawing/2014/main" id="{26723008-3924-415D-9A67-C06A9B137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552" y="1361811"/>
            <a:ext cx="342302" cy="342302"/>
          </a:xfrm>
          <a:prstGeom prst="rect">
            <a:avLst/>
          </a:prstGeom>
        </p:spPr>
      </p:pic>
      <p:pic>
        <p:nvPicPr>
          <p:cNvPr id="71" name="Рисунок 70" descr="Здание">
            <a:extLst>
              <a:ext uri="{FF2B5EF4-FFF2-40B4-BE49-F238E27FC236}">
                <a16:creationId xmlns="" xmlns:a16="http://schemas.microsoft.com/office/drawing/2014/main" id="{0271AC4B-52E4-404C-89D6-9C686E2586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286" y="1810792"/>
            <a:ext cx="323290" cy="32329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FD4A2E1-6E8E-4B96-9EBF-604F1C49A234}"/>
              </a:ext>
            </a:extLst>
          </p:cNvPr>
          <p:cNvSpPr/>
          <p:nvPr/>
        </p:nvSpPr>
        <p:spPr>
          <a:xfrm>
            <a:off x="7795427" y="4991637"/>
            <a:ext cx="903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504F4F">
                    <a:lumMod val="50000"/>
                  </a:srgbClr>
                </a:solidFill>
                <a:latin typeface="Georgia" pitchFamily="18" charset="0"/>
              </a:rPr>
              <a:t>20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04F4F">
                    <a:lumMod val="50000"/>
                  </a:srgbClr>
                </a:solidFill>
                <a:effectLst/>
                <a:uLnTx/>
                <a:uFillTx/>
                <a:latin typeface="Georgia" pitchFamily="18" charset="0"/>
              </a:rPr>
              <a:t>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04F4F">
                  <a:lumMod val="50000"/>
                </a:srgbClr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25" name="Прямая соединительная линия 9"/>
          <p:cNvCxnSpPr/>
          <p:nvPr/>
        </p:nvCxnSpPr>
        <p:spPr>
          <a:xfrm>
            <a:off x="2322512" y="637787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15"/>
          <p:cNvCxnSpPr/>
          <p:nvPr/>
        </p:nvCxnSpPr>
        <p:spPr>
          <a:xfrm>
            <a:off x="8532813" y="637786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866" y="203200"/>
            <a:ext cx="6824133" cy="6096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Системы долговременного ухода</a:t>
            </a:r>
          </a:p>
        </p:txBody>
      </p:sp>
      <p:pic>
        <p:nvPicPr>
          <p:cNvPr id="18" name="Рисунок 17" descr="Человек">
            <a:extLst>
              <a:ext uri="{FF2B5EF4-FFF2-40B4-BE49-F238E27FC236}">
                <a16:creationId xmlns="" xmlns:a16="http://schemas.microsoft.com/office/drawing/2014/main" id="{D6B864F3-32EA-4ADA-B7DD-E0BA4E427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6864" y="2275848"/>
            <a:ext cx="914400" cy="914400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E05C200B-E397-4F6B-BF9F-2043D914CD99}"/>
              </a:ext>
            </a:extLst>
          </p:cNvPr>
          <p:cNvCxnSpPr/>
          <p:nvPr/>
        </p:nvCxnSpPr>
        <p:spPr>
          <a:xfrm flipH="1" flipV="1">
            <a:off x="2987824" y="1196752"/>
            <a:ext cx="534377" cy="8640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C550A4C8-F553-46DC-B3DB-162D7E4AB2D8}"/>
              </a:ext>
            </a:extLst>
          </p:cNvPr>
          <p:cNvCxnSpPr>
            <a:cxnSpLocks/>
          </p:cNvCxnSpPr>
          <p:nvPr/>
        </p:nvCxnSpPr>
        <p:spPr>
          <a:xfrm>
            <a:off x="467544" y="1196752"/>
            <a:ext cx="25202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4845A0E-31A9-4BE4-96B4-5E015F026E05}"/>
              </a:ext>
            </a:extLst>
          </p:cNvPr>
          <p:cNvSpPr txBox="1"/>
          <p:nvPr/>
        </p:nvSpPr>
        <p:spPr>
          <a:xfrm>
            <a:off x="611561" y="1268760"/>
            <a:ext cx="23762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</a:p>
          <a:p>
            <a:endParaRPr lang="ru-RU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Гериатрия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Реабилитация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Паллиатив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</a:t>
            </a:r>
            <a:r>
              <a:rPr lang="ru-RU" sz="1600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лекарствами</a:t>
            </a:r>
            <a:endParaRPr lang="ru-RU" sz="1600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Удобный доступ к медицинской помощи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Медицинский патронаж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CAF042DF-BA6C-4D91-827D-5FCB705BBCDF}"/>
              </a:ext>
            </a:extLst>
          </p:cNvPr>
          <p:cNvCxnSpPr>
            <a:cxnSpLocks/>
          </p:cNvCxnSpPr>
          <p:nvPr/>
        </p:nvCxnSpPr>
        <p:spPr>
          <a:xfrm flipV="1">
            <a:off x="4246590" y="1196752"/>
            <a:ext cx="613442" cy="870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B8700090-DE1B-4959-B807-D16701FC41B9}"/>
              </a:ext>
            </a:extLst>
          </p:cNvPr>
          <p:cNvCxnSpPr>
            <a:cxnSpLocks/>
          </p:cNvCxnSpPr>
          <p:nvPr/>
        </p:nvCxnSpPr>
        <p:spPr>
          <a:xfrm>
            <a:off x="4860032" y="1196752"/>
            <a:ext cx="367240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717CC30-44F9-4ECF-A0DA-125FCE4EC6AF}"/>
              </a:ext>
            </a:extLst>
          </p:cNvPr>
          <p:cNvSpPr txBox="1"/>
          <p:nvPr/>
        </p:nvSpPr>
        <p:spPr>
          <a:xfrm>
            <a:off x="4973043" y="1268760"/>
            <a:ext cx="35593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Социальное </a:t>
            </a:r>
            <a:r>
              <a:rPr lang="ru-RU" b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обслуживание</a:t>
            </a:r>
          </a:p>
          <a:p>
            <a:endParaRPr lang="ru-RU" b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Адресная социальная помощь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Оптимальный набор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Широкий спектр возможностей социальной адаптации</a:t>
            </a:r>
          </a:p>
          <a:p>
            <a:endParaRPr lang="ru-RU" sz="1600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Современные учреждения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 патронаж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Родственный уход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занятости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ТСР</a:t>
            </a:r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="" xmlns:a16="http://schemas.microsoft.com/office/drawing/2014/main" id="{3F676B59-71FB-4072-8F1E-4C75CE79F39A}"/>
              </a:ext>
            </a:extLst>
          </p:cNvPr>
          <p:cNvSpPr/>
          <p:nvPr/>
        </p:nvSpPr>
        <p:spPr>
          <a:xfrm>
            <a:off x="3131840" y="4293096"/>
            <a:ext cx="1584176" cy="28803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 descr="Список">
            <a:extLst>
              <a:ext uri="{FF2B5EF4-FFF2-40B4-BE49-F238E27FC236}">
                <a16:creationId xmlns="" xmlns:a16="http://schemas.microsoft.com/office/drawing/2014/main" id="{C7C43D65-FD91-486A-B683-9664FD4B89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9650" y="4959746"/>
            <a:ext cx="834405" cy="83440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8AEB163-CF5E-499A-9735-4783BDF3B926}"/>
              </a:ext>
            </a:extLst>
          </p:cNvPr>
          <p:cNvSpPr txBox="1"/>
          <p:nvPr/>
        </p:nvSpPr>
        <p:spPr>
          <a:xfrm>
            <a:off x="2958133" y="4527698"/>
            <a:ext cx="1901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200" dirty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необходимости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1E8D1263-ED79-4458-83D0-61BD7A7E7EFC}"/>
              </a:ext>
            </a:extLst>
          </p:cNvPr>
          <p:cNvSpPr txBox="1"/>
          <p:nvPr/>
        </p:nvSpPr>
        <p:spPr>
          <a:xfrm>
            <a:off x="2278426" y="575183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ухода и соц. патронаж</a:t>
            </a:r>
          </a:p>
        </p:txBody>
      </p:sp>
      <p:pic>
        <p:nvPicPr>
          <p:cNvPr id="82" name="Рисунок 81" descr="Список">
            <a:extLst>
              <a:ext uri="{FF2B5EF4-FFF2-40B4-BE49-F238E27FC236}">
                <a16:creationId xmlns="" xmlns:a16="http://schemas.microsoft.com/office/drawing/2014/main" id="{71B97C91-78C3-43DE-9503-62246BC83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1582" y="4959746"/>
            <a:ext cx="834405" cy="83440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E6B21BB5-B5F4-4E58-AAA0-D2A11DEF5D50}"/>
              </a:ext>
            </a:extLst>
          </p:cNvPr>
          <p:cNvSpPr txBox="1"/>
          <p:nvPr/>
        </p:nvSpPr>
        <p:spPr>
          <a:xfrm>
            <a:off x="3300358" y="575183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медицинского</a:t>
            </a:r>
          </a:p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патронажа</a:t>
            </a:r>
          </a:p>
        </p:txBody>
      </p:sp>
      <p:pic>
        <p:nvPicPr>
          <p:cNvPr id="84" name="Рисунок 83" descr="Список">
            <a:extLst>
              <a:ext uri="{FF2B5EF4-FFF2-40B4-BE49-F238E27FC236}">
                <a16:creationId xmlns="" xmlns:a16="http://schemas.microsoft.com/office/drawing/2014/main" id="{B1B64BBC-F5AC-466D-B621-026342629B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0559" y="4959746"/>
            <a:ext cx="834405" cy="834405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34ABACF3-7086-4266-A411-9A82A4FFCE4D}"/>
              </a:ext>
            </a:extLst>
          </p:cNvPr>
          <p:cNvSpPr txBox="1"/>
          <p:nvPr/>
        </p:nvSpPr>
        <p:spPr>
          <a:xfrm>
            <a:off x="4389335" y="575183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реабилитации</a:t>
            </a:r>
          </a:p>
        </p:txBody>
      </p:sp>
      <p:pic>
        <p:nvPicPr>
          <p:cNvPr id="86" name="Рисунок 85" descr="Список">
            <a:extLst>
              <a:ext uri="{FF2B5EF4-FFF2-40B4-BE49-F238E27FC236}">
                <a16:creationId xmlns="" xmlns:a16="http://schemas.microsoft.com/office/drawing/2014/main" id="{C0A8386E-0A0F-476B-9534-AD6387D98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9536" y="4959746"/>
            <a:ext cx="834405" cy="83440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15E51C8-D88E-4885-9A44-F6B9EA0A2C5B}"/>
              </a:ext>
            </a:extLst>
          </p:cNvPr>
          <p:cNvSpPr txBox="1"/>
          <p:nvPr/>
        </p:nvSpPr>
        <p:spPr>
          <a:xfrm>
            <a:off x="5478312" y="5751834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Обеспеченность лекарственными средствами</a:t>
            </a:r>
          </a:p>
        </p:txBody>
      </p:sp>
      <p:pic>
        <p:nvPicPr>
          <p:cNvPr id="88" name="Рисунок 87" descr="Список">
            <a:extLst>
              <a:ext uri="{FF2B5EF4-FFF2-40B4-BE49-F238E27FC236}">
                <a16:creationId xmlns="" xmlns:a16="http://schemas.microsoft.com/office/drawing/2014/main" id="{433A87FB-D7B1-448D-86E6-4DF3D6623C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4552" y="4959746"/>
            <a:ext cx="834405" cy="83440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3A8051E-FF93-419F-8471-4C15B097F0AA}"/>
              </a:ext>
            </a:extLst>
          </p:cNvPr>
          <p:cNvSpPr txBox="1"/>
          <p:nvPr/>
        </p:nvSpPr>
        <p:spPr>
          <a:xfrm>
            <a:off x="6573328" y="575183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по занятости</a:t>
            </a:r>
          </a:p>
        </p:txBody>
      </p:sp>
      <p:pic>
        <p:nvPicPr>
          <p:cNvPr id="90" name="Рисунок 89" descr="Список">
            <a:extLst>
              <a:ext uri="{FF2B5EF4-FFF2-40B4-BE49-F238E27FC236}">
                <a16:creationId xmlns="" xmlns:a16="http://schemas.microsoft.com/office/drawing/2014/main" id="{8A6ADE0B-CC20-4804-89DB-CD7C7516E7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9568" y="4959746"/>
            <a:ext cx="834405" cy="83440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274F0580-572A-433A-A7F3-70CF76AA7B67}"/>
              </a:ext>
            </a:extLst>
          </p:cNvPr>
          <p:cNvSpPr txBox="1"/>
          <p:nvPr/>
        </p:nvSpPr>
        <p:spPr>
          <a:xfrm>
            <a:off x="7668344" y="575183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на МСЭ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3BE47475-D809-4A8E-9A3F-E611D609F2B9}"/>
              </a:ext>
            </a:extLst>
          </p:cNvPr>
          <p:cNvSpPr/>
          <p:nvPr/>
        </p:nvSpPr>
        <p:spPr>
          <a:xfrm>
            <a:off x="406218" y="4895284"/>
            <a:ext cx="8473343" cy="149434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eorgia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B5E152E-442D-4806-9326-8650A82F7BFB}"/>
              </a:ext>
            </a:extLst>
          </p:cNvPr>
          <p:cNvSpPr txBox="1"/>
          <p:nvPr/>
        </p:nvSpPr>
        <p:spPr>
          <a:xfrm>
            <a:off x="323528" y="5136256"/>
            <a:ext cx="2114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Одно окно</a:t>
            </a:r>
          </a:p>
          <a:p>
            <a:pPr algn="ctr"/>
            <a:r>
              <a:rPr lang="ru-RU" sz="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Одно обращение </a:t>
            </a:r>
          </a:p>
          <a:p>
            <a:pPr algn="ctr"/>
            <a:endParaRPr lang="ru-RU" sz="400" b="1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Унифицированная система оценки</a:t>
            </a:r>
          </a:p>
        </p:txBody>
      </p:sp>
      <p:sp>
        <p:nvSpPr>
          <p:cNvPr id="94" name="Равнобедренный треугольник 93">
            <a:extLst>
              <a:ext uri="{FF2B5EF4-FFF2-40B4-BE49-F238E27FC236}">
                <a16:creationId xmlns="" xmlns:a16="http://schemas.microsoft.com/office/drawing/2014/main" id="{51A7719A-27B1-455F-9D37-B71F48DDC9AE}"/>
              </a:ext>
            </a:extLst>
          </p:cNvPr>
          <p:cNvSpPr/>
          <p:nvPr/>
        </p:nvSpPr>
        <p:spPr>
          <a:xfrm rot="5400000">
            <a:off x="2093797" y="5352636"/>
            <a:ext cx="592999" cy="15969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93CDF0C-3890-4066-A87D-2A5A09CF046B}"/>
              </a:ext>
            </a:extLst>
          </p:cNvPr>
          <p:cNvSpPr/>
          <p:nvPr/>
        </p:nvSpPr>
        <p:spPr>
          <a:xfrm>
            <a:off x="0" y="981930"/>
            <a:ext cx="9144000" cy="4895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B4E4EB-E2E1-4919-BBC1-8B57CDAB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32" y="186942"/>
            <a:ext cx="6688668" cy="5057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0" tIns="42203" rIns="0" bIns="42203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Принципиальная схема функционирования                                                    Системы долговременного ухода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832247C3-5A81-4F8F-98A7-4497B8BE00A1}"/>
              </a:ext>
            </a:extLst>
          </p:cNvPr>
          <p:cNvSpPr/>
          <p:nvPr/>
        </p:nvSpPr>
        <p:spPr>
          <a:xfrm>
            <a:off x="35496" y="4735278"/>
            <a:ext cx="7103866" cy="20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8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738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"Неформальный уход" осуществляется лицами из окружения нуждающегося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63FC543A-F7FA-4C4B-A422-B86ECD1601D0}"/>
              </a:ext>
            </a:extLst>
          </p:cNvPr>
          <p:cNvSpPr/>
          <p:nvPr/>
        </p:nvSpPr>
        <p:spPr>
          <a:xfrm>
            <a:off x="6777544" y="1412776"/>
            <a:ext cx="1907221" cy="2513916"/>
          </a:xfrm>
          <a:prstGeom prst="round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158265" indent="-15826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</a:pPr>
            <a:endParaRPr lang="ru-RU" sz="923" dirty="0">
              <a:solidFill>
                <a:srgbClr val="6464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D6FFB14-0003-49DB-85DB-CE7FE6723256}"/>
              </a:ext>
            </a:extLst>
          </p:cNvPr>
          <p:cNvSpPr txBox="1"/>
          <p:nvPr/>
        </p:nvSpPr>
        <p:spPr>
          <a:xfrm>
            <a:off x="168434" y="2509419"/>
            <a:ext cx="83462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77"/>
              </a:spcAft>
              <a:buSzPct val="75000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ГРАЖДАНЕ РФ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2A2E9922-D1BD-44BA-91A0-6AE85B54D3EB}"/>
              </a:ext>
            </a:extLst>
          </p:cNvPr>
          <p:cNvSpPr/>
          <p:nvPr/>
        </p:nvSpPr>
        <p:spPr>
          <a:xfrm>
            <a:off x="1107757" y="1456699"/>
            <a:ext cx="1634866" cy="1382142"/>
          </a:xfrm>
          <a:prstGeom prst="round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158265" indent="-15826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</a:pPr>
            <a:endParaRPr lang="ru-RU" sz="923" dirty="0">
              <a:solidFill>
                <a:srgbClr val="646464"/>
              </a:solidFill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2858AAD-D788-4C78-A99A-6662ABA1B250}"/>
              </a:ext>
            </a:extLst>
          </p:cNvPr>
          <p:cNvSpPr txBox="1"/>
          <p:nvPr/>
        </p:nvSpPr>
        <p:spPr>
          <a:xfrm>
            <a:off x="1117600" y="1532305"/>
            <a:ext cx="15917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77"/>
              </a:spcAft>
              <a:buSzPct val="75000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ИНДИВИДУАЛЬНОЙ НУЖДАЕМОСТИ (ТИПИЗПЦИЯ)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70EE9D2-B81B-4322-A52B-6568710BFF05}"/>
              </a:ext>
            </a:extLst>
          </p:cNvPr>
          <p:cNvSpPr txBox="1"/>
          <p:nvPr/>
        </p:nvSpPr>
        <p:spPr>
          <a:xfrm>
            <a:off x="6804248" y="1497945"/>
            <a:ext cx="1880517" cy="2292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77"/>
              </a:spcAft>
              <a:buSzPct val="75000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ДОЛГОВРЕМЕННЫЙ   УХОД</a:t>
            </a:r>
          </a:p>
          <a:p>
            <a:pPr marL="247657" indent="-161196">
              <a:spcAft>
                <a:spcPts val="277"/>
              </a:spcAft>
              <a:buSzPct val="75000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Компоненты:</a:t>
            </a:r>
          </a:p>
          <a:p>
            <a:pPr marL="247657" indent="-161196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 патронаж</a:t>
            </a:r>
          </a:p>
          <a:p>
            <a:pPr marL="247657" indent="-161196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медицинский патронаж</a:t>
            </a:r>
          </a:p>
          <a:p>
            <a:pPr marL="247657" indent="-161196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реабилитация</a:t>
            </a:r>
          </a:p>
          <a:p>
            <a:pPr marL="247657" indent="-161196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паллиатив</a:t>
            </a:r>
          </a:p>
          <a:p>
            <a:pPr marL="247657" indent="-161196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неформальный уход*</a:t>
            </a:r>
          </a:p>
          <a:p>
            <a:pPr marL="247657" indent="-161196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ТСР</a:t>
            </a:r>
          </a:p>
          <a:p>
            <a:pPr marL="247657" indent="-161196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занятости</a:t>
            </a:r>
          </a:p>
        </p:txBody>
      </p:sp>
      <p:cxnSp>
        <p:nvCxnSpPr>
          <p:cNvPr id="40" name="Соединитель: уступ 39">
            <a:extLst>
              <a:ext uri="{FF2B5EF4-FFF2-40B4-BE49-F238E27FC236}">
                <a16:creationId xmlns="" xmlns:a16="http://schemas.microsoft.com/office/drawing/2014/main" id="{475ABA8A-3448-4E0F-95F2-CD32908F96CE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4556186" y="-1474391"/>
            <a:ext cx="31629" cy="5805964"/>
          </a:xfrm>
          <a:prstGeom prst="bentConnector3">
            <a:avLst>
              <a:gd name="adj1" fmla="val -667153"/>
            </a:avLst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Стрелка вправо 3">
            <a:extLst>
              <a:ext uri="{FF2B5EF4-FFF2-40B4-BE49-F238E27FC236}">
                <a16:creationId xmlns="" xmlns:a16="http://schemas.microsoft.com/office/drawing/2014/main" id="{33AFB7D0-B469-4BD3-B1C5-02888690971E}"/>
              </a:ext>
            </a:extLst>
          </p:cNvPr>
          <p:cNvSpPr/>
          <p:nvPr/>
        </p:nvSpPr>
        <p:spPr>
          <a:xfrm rot="5400000">
            <a:off x="771767" y="2083213"/>
            <a:ext cx="384494" cy="129115"/>
          </a:xfrm>
          <a:prstGeom prst="triangle">
            <a:avLst/>
          </a:prstGeo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/>
          <a:p>
            <a:pPr marL="158265" indent="-15826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</a:pPr>
            <a:endParaRPr lang="ru-RU" sz="923" dirty="0">
              <a:solidFill>
                <a:srgbClr val="6464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="" xmlns:a16="http://schemas.microsoft.com/office/drawing/2014/main" id="{087C5D92-E72C-41BF-BE71-0F62C32AFB8E}"/>
              </a:ext>
            </a:extLst>
          </p:cNvPr>
          <p:cNvSpPr/>
          <p:nvPr/>
        </p:nvSpPr>
        <p:spPr>
          <a:xfrm>
            <a:off x="3842078" y="1465152"/>
            <a:ext cx="1849266" cy="3487834"/>
          </a:xfrm>
          <a:prstGeom prst="round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158265" indent="-15826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buChar char="►"/>
            </a:pPr>
            <a:endParaRPr lang="ru-RU" sz="923" dirty="0">
              <a:solidFill>
                <a:srgbClr val="6464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45CB09D-0389-4062-B3C3-5D623DD8E104}"/>
              </a:ext>
            </a:extLst>
          </p:cNvPr>
          <p:cNvSpPr txBox="1"/>
          <p:nvPr/>
        </p:nvSpPr>
        <p:spPr>
          <a:xfrm>
            <a:off x="3858000" y="1614658"/>
            <a:ext cx="1804530" cy="3106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77"/>
              </a:spcAft>
              <a:buSzPct val="75000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МЕТОДОВ И МЕСТ </a:t>
            </a:r>
            <a:b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УХОДА (МАРШРУТИЗАЦИЯ)</a:t>
            </a:r>
          </a:p>
          <a:p>
            <a:pPr marL="335582" indent="-158265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и помощь на дому</a:t>
            </a:r>
          </a:p>
          <a:p>
            <a:pPr marL="335582" indent="-158265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и помощь в учреждениях</a:t>
            </a:r>
          </a:p>
          <a:p>
            <a:pPr marL="335582" indent="-158265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endParaRPr lang="ru-RU" sz="738" dirty="0">
              <a:solidFill>
                <a:srgbClr val="6464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5582" indent="-158265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Социальные услуги, включая занятость</a:t>
            </a:r>
          </a:p>
          <a:p>
            <a:pPr marL="335582" indent="-158265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Медицинская помощь, паллиатив, реабилитация и лекарства</a:t>
            </a:r>
          </a:p>
          <a:p>
            <a:pPr marL="335582" indent="-158265">
              <a:spcAft>
                <a:spcPts val="0"/>
              </a:spcAft>
              <a:buSzPct val="75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на МСЭ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FEEC62AF-50CB-4600-801C-B50514C39445}"/>
              </a:ext>
            </a:extLst>
          </p:cNvPr>
          <p:cNvCxnSpPr/>
          <p:nvPr/>
        </p:nvCxnSpPr>
        <p:spPr bwMode="auto">
          <a:xfrm>
            <a:off x="3932722" y="3177816"/>
            <a:ext cx="1661723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Стрелка: вправо 50">
            <a:extLst>
              <a:ext uri="{FF2B5EF4-FFF2-40B4-BE49-F238E27FC236}">
                <a16:creationId xmlns="" xmlns:a16="http://schemas.microsoft.com/office/drawing/2014/main" id="{90ABC6B7-3CB9-406F-8305-B6BF91C24960}"/>
              </a:ext>
            </a:extLst>
          </p:cNvPr>
          <p:cNvSpPr/>
          <p:nvPr/>
        </p:nvSpPr>
        <p:spPr>
          <a:xfrm>
            <a:off x="2821808" y="1700808"/>
            <a:ext cx="941084" cy="1350931"/>
          </a:xfrm>
          <a:prstGeom prst="rightArrow">
            <a:avLst>
              <a:gd name="adj1" fmla="val 70654"/>
              <a:gd name="adj2" fmla="val 52817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/>
          <a:p>
            <a:pPr algn="l">
              <a:spcBef>
                <a:spcPct val="20000"/>
              </a:spcBef>
              <a:buClr>
                <a:srgbClr val="FFD200"/>
              </a:buClr>
              <a:buSzPct val="75000"/>
            </a:pPr>
            <a:endParaRPr lang="ru-RU" sz="923" dirty="0">
              <a:solidFill>
                <a:srgbClr val="6464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Стрелка: вправо 52">
            <a:extLst>
              <a:ext uri="{FF2B5EF4-FFF2-40B4-BE49-F238E27FC236}">
                <a16:creationId xmlns="" xmlns:a16="http://schemas.microsoft.com/office/drawing/2014/main" id="{BD3883FC-1499-4E02-B6E5-CCAE33B80213}"/>
              </a:ext>
            </a:extLst>
          </p:cNvPr>
          <p:cNvSpPr/>
          <p:nvPr/>
        </p:nvSpPr>
        <p:spPr>
          <a:xfrm>
            <a:off x="5770529" y="1700808"/>
            <a:ext cx="927829" cy="1350931"/>
          </a:xfrm>
          <a:prstGeom prst="rightArrow">
            <a:avLst>
              <a:gd name="adj1" fmla="val 70654"/>
              <a:gd name="adj2" fmla="val 52817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/>
          <a:p>
            <a:pPr algn="l">
              <a:spcBef>
                <a:spcPct val="20000"/>
              </a:spcBef>
              <a:buClr>
                <a:srgbClr val="FFD200"/>
              </a:buClr>
              <a:buSzPct val="75000"/>
            </a:pPr>
            <a:endParaRPr lang="ru-RU" sz="923" dirty="0">
              <a:solidFill>
                <a:srgbClr val="64646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321B3F8-8ACA-4C3F-901F-A3A54E0E5F6B}"/>
              </a:ext>
            </a:extLst>
          </p:cNvPr>
          <p:cNvSpPr txBox="1"/>
          <p:nvPr/>
        </p:nvSpPr>
        <p:spPr>
          <a:xfrm>
            <a:off x="5796136" y="2274156"/>
            <a:ext cx="83637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77"/>
              </a:spcAft>
              <a:buSzPct val="75000"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A575E20E-1A3B-4C12-BCC6-1BA885088179}"/>
              </a:ext>
            </a:extLst>
          </p:cNvPr>
          <p:cNvSpPr/>
          <p:nvPr/>
        </p:nvSpPr>
        <p:spPr>
          <a:xfrm>
            <a:off x="1089901" y="2875002"/>
            <a:ext cx="1634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85"/>
              </a:spcAft>
              <a:buClr>
                <a:schemeClr val="accent2"/>
              </a:buClr>
              <a:buSzPct val="75000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Осуществляется мультидисциплинарной бригадой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5C5EBE8C-0778-4A98-B301-3FBE5539C201}"/>
              </a:ext>
            </a:extLst>
          </p:cNvPr>
          <p:cNvSpPr/>
          <p:nvPr/>
        </p:nvSpPr>
        <p:spPr>
          <a:xfrm>
            <a:off x="7561257" y="5236069"/>
            <a:ext cx="1724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FFD200"/>
              </a:buClr>
              <a:buSzPct val="75000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тарифообразования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B66F6DF9-7EE0-4847-AB2B-7247A2BA2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" y="1889772"/>
            <a:ext cx="515994" cy="515994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AA51E60A-0A93-414E-8956-CB2C242DC3E1}"/>
              </a:ext>
            </a:extLst>
          </p:cNvPr>
          <p:cNvSpPr txBox="1">
            <a:spLocks/>
          </p:cNvSpPr>
          <p:nvPr/>
        </p:nvSpPr>
        <p:spPr>
          <a:xfrm>
            <a:off x="321733" y="5949280"/>
            <a:ext cx="8619067" cy="671653"/>
          </a:xfrm>
          <a:prstGeom prst="rect">
            <a:avLst/>
          </a:prstGeom>
        </p:spPr>
        <p:txBody>
          <a:bodyPr vert="horz" lIns="0" tIns="42203" rIns="0" bIns="4220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процессе функционирования СДУ человек получает помощь и услуги, в соответствии с индивидуальными объективными потребностями, а участники СДУ непрерывно отслеживают текущее состояние человека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0EC96C8-943C-4C3B-83F5-CF2706F13770}"/>
              </a:ext>
            </a:extLst>
          </p:cNvPr>
          <p:cNvSpPr txBox="1"/>
          <p:nvPr/>
        </p:nvSpPr>
        <p:spPr>
          <a:xfrm>
            <a:off x="1041992" y="2301116"/>
            <a:ext cx="1729808" cy="407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77"/>
              </a:spcAft>
              <a:buSzPct val="750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Здравоохранение</a:t>
            </a:r>
          </a:p>
          <a:p>
            <a:pPr algn="ctr">
              <a:spcAft>
                <a:spcPts val="277"/>
              </a:spcAft>
              <a:buSzPct val="75000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помощь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3C86066-11B7-4F98-AF61-A0F33914137D}"/>
              </a:ext>
            </a:extLst>
          </p:cNvPr>
          <p:cNvSpPr txBox="1"/>
          <p:nvPr/>
        </p:nvSpPr>
        <p:spPr>
          <a:xfrm>
            <a:off x="2805922" y="2215897"/>
            <a:ext cx="7453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77"/>
              </a:spcAft>
              <a:buSzPct val="75000"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нуждаемости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22C9EE6-D522-421B-845A-9DFC83E44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" y="5253438"/>
            <a:ext cx="369331" cy="36933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D3566CB-29D6-481B-95AA-5802E88DDDF8}"/>
              </a:ext>
            </a:extLst>
          </p:cNvPr>
          <p:cNvSpPr/>
          <p:nvPr/>
        </p:nvSpPr>
        <p:spPr>
          <a:xfrm>
            <a:off x="467544" y="5230941"/>
            <a:ext cx="145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D200"/>
              </a:buClr>
              <a:buSzPct val="75000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 и обеспечение объектов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8DE0BFC-5F54-4FC4-991C-EA1C46F4F58C}"/>
              </a:ext>
            </a:extLst>
          </p:cNvPr>
          <p:cNvSpPr/>
          <p:nvPr/>
        </p:nvSpPr>
        <p:spPr>
          <a:xfrm>
            <a:off x="2211704" y="5233390"/>
            <a:ext cx="1644707" cy="47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D200"/>
              </a:buClr>
              <a:buSzPct val="75000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Межведомственное взаимодействие</a:t>
            </a:r>
          </a:p>
        </p:txBody>
      </p:sp>
      <p:pic>
        <p:nvPicPr>
          <p:cNvPr id="10" name="Рисунок 9" descr="Повторить">
            <a:extLst>
              <a:ext uri="{FF2B5EF4-FFF2-40B4-BE49-F238E27FC236}">
                <a16:creationId xmlns="" xmlns:a16="http://schemas.microsoft.com/office/drawing/2014/main" id="{A4652C20-3BD2-4F4D-B3E5-7D74F3246F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5696" y="5257996"/>
            <a:ext cx="454372" cy="45437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BAFC39D-F655-4A2E-8206-F48EAE7381DE}"/>
              </a:ext>
            </a:extLst>
          </p:cNvPr>
          <p:cNvSpPr/>
          <p:nvPr/>
        </p:nvSpPr>
        <p:spPr>
          <a:xfrm>
            <a:off x="4099651" y="5233391"/>
            <a:ext cx="1696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D200"/>
              </a:buClr>
              <a:buSzPct val="75000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Квалифицированные кадры</a:t>
            </a:r>
          </a:p>
        </p:txBody>
      </p:sp>
      <p:pic>
        <p:nvPicPr>
          <p:cNvPr id="13" name="Рисунок 12" descr="Группа">
            <a:extLst>
              <a:ext uri="{FF2B5EF4-FFF2-40B4-BE49-F238E27FC236}">
                <a16:creationId xmlns="" xmlns:a16="http://schemas.microsoft.com/office/drawing/2014/main" id="{2A9D655D-2963-49AF-A326-C30A101D76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7904" y="5257996"/>
            <a:ext cx="453237" cy="45323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A5B43E1-0854-4548-A05F-BEDCDA933B88}"/>
              </a:ext>
            </a:extLst>
          </p:cNvPr>
          <p:cNvSpPr/>
          <p:nvPr/>
        </p:nvSpPr>
        <p:spPr>
          <a:xfrm>
            <a:off x="6228184" y="5230941"/>
            <a:ext cx="1272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D200"/>
              </a:buClr>
              <a:buSzPct val="75000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контроля качества</a:t>
            </a:r>
          </a:p>
        </p:txBody>
      </p:sp>
      <p:pic>
        <p:nvPicPr>
          <p:cNvPr id="16" name="Рисунок 15" descr="Знак одобрения">
            <a:extLst>
              <a:ext uri="{FF2B5EF4-FFF2-40B4-BE49-F238E27FC236}">
                <a16:creationId xmlns="" xmlns:a16="http://schemas.microsoft.com/office/drawing/2014/main" id="{E79DDC0C-2383-49A1-9AF0-0756CDBD01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96136" y="5224955"/>
            <a:ext cx="453238" cy="453238"/>
          </a:xfrm>
          <a:prstGeom prst="rect">
            <a:avLst/>
          </a:prstGeom>
        </p:spPr>
      </p:pic>
      <p:pic>
        <p:nvPicPr>
          <p:cNvPr id="18" name="Рисунок 17" descr="Рукопожатие">
            <a:extLst>
              <a:ext uri="{FF2B5EF4-FFF2-40B4-BE49-F238E27FC236}">
                <a16:creationId xmlns="" xmlns:a16="http://schemas.microsoft.com/office/drawing/2014/main" id="{B5D931B9-0314-4656-A1F2-1326F01FE0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76436" y="5220271"/>
            <a:ext cx="519900" cy="5199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B9872B6-9CA6-46E0-AC96-EEBDCB518139}"/>
              </a:ext>
            </a:extLst>
          </p:cNvPr>
          <p:cNvCxnSpPr/>
          <p:nvPr/>
        </p:nvCxnSpPr>
        <p:spPr>
          <a:xfrm>
            <a:off x="153768" y="5085184"/>
            <a:ext cx="8666704" cy="0"/>
          </a:xfrm>
          <a:prstGeom prst="line">
            <a:avLst/>
          </a:prstGeom>
          <a:ln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9"/>
          <p:cNvCxnSpPr/>
          <p:nvPr/>
        </p:nvCxnSpPr>
        <p:spPr>
          <a:xfrm>
            <a:off x="2356379" y="773254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15"/>
          <p:cNvCxnSpPr/>
          <p:nvPr/>
        </p:nvCxnSpPr>
        <p:spPr>
          <a:xfrm>
            <a:off x="8532813" y="773252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3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392FC7-BC81-49D3-8D0C-DB7E601F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159853"/>
            <a:ext cx="6756400" cy="469346"/>
          </a:xfr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0" tIns="33228" rIns="0" bIns="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проектных решений при разработке СДУ</a:t>
            </a:r>
          </a:p>
        </p:txBody>
      </p:sp>
      <p:graphicFrame>
        <p:nvGraphicFramePr>
          <p:cNvPr id="93" name="Таблица 92">
            <a:extLst>
              <a:ext uri="{FF2B5EF4-FFF2-40B4-BE49-F238E27FC236}">
                <a16:creationId xmlns="" xmlns:a16="http://schemas.microsoft.com/office/drawing/2014/main" id="{6701B7D5-3E86-4929-B504-E2F4FAC2D0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560" y="980728"/>
          <a:ext cx="7670676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892">
                  <a:extLst>
                    <a:ext uri="{9D8B030D-6E8A-4147-A177-3AD203B41FA5}">
                      <a16:colId xmlns="" xmlns:a16="http://schemas.microsoft.com/office/drawing/2014/main" val="4288430697"/>
                    </a:ext>
                  </a:extLst>
                </a:gridCol>
                <a:gridCol w="2556892">
                  <a:extLst>
                    <a:ext uri="{9D8B030D-6E8A-4147-A177-3AD203B41FA5}">
                      <a16:colId xmlns="" xmlns:a16="http://schemas.microsoft.com/office/drawing/2014/main" val="2237455503"/>
                    </a:ext>
                  </a:extLst>
                </a:gridCol>
                <a:gridCol w="2556892">
                  <a:extLst>
                    <a:ext uri="{9D8B030D-6E8A-4147-A177-3AD203B41FA5}">
                      <a16:colId xmlns="" xmlns:a16="http://schemas.microsoft.com/office/drawing/2014/main" val="1594086298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Учреждения соцзащиты </a:t>
                      </a: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специализированность,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современность,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открытость,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качество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Надомный уход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медицинский патронаж,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социальный патронаж,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поддержка семьи 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Типизация и маршрутизация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определение индивидуальной нуждаемости и направления к месту получения </a:t>
                      </a:r>
                      <a:r>
                        <a:rPr lang="ru-RU" altLang="ru-RU" sz="1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соцуслуг</a:t>
                      </a: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медпомощи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727999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Обучение</a:t>
                      </a:r>
                      <a:r>
                        <a:rPr lang="en-US" altLang="ru-RU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кадры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обучение всех руководителей и специалистов пилотных субъектов РФ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новые программы дополнительного образования 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3F3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межведомственного взаимодействия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 защита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Здравоохранение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Транспорт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Культура и проч.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Стандартизация ухода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стандарты качества помощи и ухода в стационарах и на дому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150478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Информирование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изменение отношения к старости и к заботе о пожилом человеке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7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учреждениях здравоохранения </a:t>
                      </a:r>
                    </a:p>
                  </a:txBody>
                  <a:tcPr marL="84406" marR="84406" marT="42203" marB="42203" anchor="ctr">
                    <a:lnL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8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1059899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7E46C460-CF45-4D09-B114-A3866C4BBE19}"/>
              </a:ext>
            </a:extLst>
          </p:cNvPr>
          <p:cNvSpPr txBox="1"/>
          <p:nvPr/>
        </p:nvSpPr>
        <p:spPr>
          <a:xfrm>
            <a:off x="675645" y="5013176"/>
            <a:ext cx="2355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Паллиатив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уход в учреждениях </a:t>
            </a: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(соцзащита и здравоохранение)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уход на дому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03A416F7-A995-473A-AC66-0BFF2A9C21F5}"/>
              </a:ext>
            </a:extLst>
          </p:cNvPr>
          <p:cNvSpPr txBox="1"/>
          <p:nvPr/>
        </p:nvSpPr>
        <p:spPr>
          <a:xfrm>
            <a:off x="5813783" y="5013176"/>
            <a:ext cx="235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Реабилитация</a:t>
            </a:r>
          </a:p>
        </p:txBody>
      </p:sp>
      <p:cxnSp>
        <p:nvCxnSpPr>
          <p:cNvPr id="8" name="Прямая соединительная линия 9"/>
          <p:cNvCxnSpPr/>
          <p:nvPr/>
        </p:nvCxnSpPr>
        <p:spPr>
          <a:xfrm>
            <a:off x="2356379" y="773254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5"/>
          <p:cNvCxnSpPr/>
          <p:nvPr/>
        </p:nvCxnSpPr>
        <p:spPr>
          <a:xfrm>
            <a:off x="8532813" y="773252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0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50"/>
          <p:cNvSpPr>
            <a:spLocks noEditPoints="1"/>
          </p:cNvSpPr>
          <p:nvPr/>
        </p:nvSpPr>
        <p:spPr bwMode="auto">
          <a:xfrm>
            <a:off x="2734174" y="4501729"/>
            <a:ext cx="366592" cy="439439"/>
          </a:xfrm>
          <a:custGeom>
            <a:avLst/>
            <a:gdLst>
              <a:gd name="T0" fmla="*/ 160 w 256"/>
              <a:gd name="T1" fmla="*/ 85 h 320"/>
              <a:gd name="T2" fmla="*/ 10 w 256"/>
              <a:gd name="T3" fmla="*/ 85 h 320"/>
              <a:gd name="T4" fmla="*/ 0 w 256"/>
              <a:gd name="T5" fmla="*/ 96 h 320"/>
              <a:gd name="T6" fmla="*/ 0 w 256"/>
              <a:gd name="T7" fmla="*/ 309 h 320"/>
              <a:gd name="T8" fmla="*/ 10 w 256"/>
              <a:gd name="T9" fmla="*/ 320 h 320"/>
              <a:gd name="T10" fmla="*/ 160 w 256"/>
              <a:gd name="T11" fmla="*/ 320 h 320"/>
              <a:gd name="T12" fmla="*/ 170 w 256"/>
              <a:gd name="T13" fmla="*/ 309 h 320"/>
              <a:gd name="T14" fmla="*/ 170 w 256"/>
              <a:gd name="T15" fmla="*/ 96 h 320"/>
              <a:gd name="T16" fmla="*/ 160 w 256"/>
              <a:gd name="T17" fmla="*/ 85 h 320"/>
              <a:gd name="T18" fmla="*/ 149 w 256"/>
              <a:gd name="T19" fmla="*/ 298 h 320"/>
              <a:gd name="T20" fmla="*/ 21 w 256"/>
              <a:gd name="T21" fmla="*/ 298 h 320"/>
              <a:gd name="T22" fmla="*/ 21 w 256"/>
              <a:gd name="T23" fmla="*/ 106 h 320"/>
              <a:gd name="T24" fmla="*/ 149 w 256"/>
              <a:gd name="T25" fmla="*/ 106 h 320"/>
              <a:gd name="T26" fmla="*/ 149 w 256"/>
              <a:gd name="T27" fmla="*/ 298 h 320"/>
              <a:gd name="T28" fmla="*/ 213 w 256"/>
              <a:gd name="T29" fmla="*/ 53 h 320"/>
              <a:gd name="T30" fmla="*/ 213 w 256"/>
              <a:gd name="T31" fmla="*/ 266 h 320"/>
              <a:gd name="T32" fmla="*/ 202 w 256"/>
              <a:gd name="T33" fmla="*/ 277 h 320"/>
              <a:gd name="T34" fmla="*/ 192 w 256"/>
              <a:gd name="T35" fmla="*/ 266 h 320"/>
              <a:gd name="T36" fmla="*/ 192 w 256"/>
              <a:gd name="T37" fmla="*/ 64 h 320"/>
              <a:gd name="T38" fmla="*/ 53 w 256"/>
              <a:gd name="T39" fmla="*/ 64 h 320"/>
              <a:gd name="T40" fmla="*/ 42 w 256"/>
              <a:gd name="T41" fmla="*/ 53 h 320"/>
              <a:gd name="T42" fmla="*/ 53 w 256"/>
              <a:gd name="T43" fmla="*/ 42 h 320"/>
              <a:gd name="T44" fmla="*/ 202 w 256"/>
              <a:gd name="T45" fmla="*/ 42 h 320"/>
              <a:gd name="T46" fmla="*/ 213 w 256"/>
              <a:gd name="T47" fmla="*/ 53 h 320"/>
              <a:gd name="T48" fmla="*/ 256 w 256"/>
              <a:gd name="T49" fmla="*/ 10 h 320"/>
              <a:gd name="T50" fmla="*/ 256 w 256"/>
              <a:gd name="T51" fmla="*/ 224 h 320"/>
              <a:gd name="T52" fmla="*/ 245 w 256"/>
              <a:gd name="T53" fmla="*/ 234 h 320"/>
              <a:gd name="T54" fmla="*/ 234 w 256"/>
              <a:gd name="T55" fmla="*/ 224 h 320"/>
              <a:gd name="T56" fmla="*/ 234 w 256"/>
              <a:gd name="T57" fmla="*/ 21 h 320"/>
              <a:gd name="T58" fmla="*/ 96 w 256"/>
              <a:gd name="T59" fmla="*/ 21 h 320"/>
              <a:gd name="T60" fmla="*/ 85 w 256"/>
              <a:gd name="T61" fmla="*/ 10 h 320"/>
              <a:gd name="T62" fmla="*/ 96 w 256"/>
              <a:gd name="T63" fmla="*/ 0 h 320"/>
              <a:gd name="T64" fmla="*/ 245 w 256"/>
              <a:gd name="T65" fmla="*/ 0 h 320"/>
              <a:gd name="T66" fmla="*/ 256 w 256"/>
              <a:gd name="T67" fmla="*/ 10 h 320"/>
              <a:gd name="T68" fmla="*/ 32 w 256"/>
              <a:gd name="T69" fmla="*/ 266 h 320"/>
              <a:gd name="T70" fmla="*/ 42 w 256"/>
              <a:gd name="T71" fmla="*/ 256 h 320"/>
              <a:gd name="T72" fmla="*/ 128 w 256"/>
              <a:gd name="T73" fmla="*/ 256 h 320"/>
              <a:gd name="T74" fmla="*/ 138 w 256"/>
              <a:gd name="T75" fmla="*/ 266 h 320"/>
              <a:gd name="T76" fmla="*/ 128 w 256"/>
              <a:gd name="T77" fmla="*/ 277 h 320"/>
              <a:gd name="T78" fmla="*/ 42 w 256"/>
              <a:gd name="T79" fmla="*/ 277 h 320"/>
              <a:gd name="T80" fmla="*/ 32 w 256"/>
              <a:gd name="T81" fmla="*/ 266 h 320"/>
              <a:gd name="T82" fmla="*/ 32 w 256"/>
              <a:gd name="T83" fmla="*/ 224 h 320"/>
              <a:gd name="T84" fmla="*/ 42 w 256"/>
              <a:gd name="T85" fmla="*/ 213 h 320"/>
              <a:gd name="T86" fmla="*/ 128 w 256"/>
              <a:gd name="T87" fmla="*/ 213 h 320"/>
              <a:gd name="T88" fmla="*/ 138 w 256"/>
              <a:gd name="T89" fmla="*/ 224 h 320"/>
              <a:gd name="T90" fmla="*/ 128 w 256"/>
              <a:gd name="T91" fmla="*/ 234 h 320"/>
              <a:gd name="T92" fmla="*/ 42 w 256"/>
              <a:gd name="T93" fmla="*/ 234 h 320"/>
              <a:gd name="T94" fmla="*/ 32 w 256"/>
              <a:gd name="T95" fmla="*/ 224 h 320"/>
              <a:gd name="T96" fmla="*/ 32 w 256"/>
              <a:gd name="T97" fmla="*/ 181 h 320"/>
              <a:gd name="T98" fmla="*/ 42 w 256"/>
              <a:gd name="T99" fmla="*/ 170 h 320"/>
              <a:gd name="T100" fmla="*/ 128 w 256"/>
              <a:gd name="T101" fmla="*/ 170 h 320"/>
              <a:gd name="T102" fmla="*/ 138 w 256"/>
              <a:gd name="T103" fmla="*/ 181 h 320"/>
              <a:gd name="T104" fmla="*/ 128 w 256"/>
              <a:gd name="T105" fmla="*/ 192 h 320"/>
              <a:gd name="T106" fmla="*/ 42 w 256"/>
              <a:gd name="T107" fmla="*/ 192 h 320"/>
              <a:gd name="T108" fmla="*/ 32 w 256"/>
              <a:gd name="T109" fmla="*/ 181 h 320"/>
              <a:gd name="T110" fmla="*/ 32 w 256"/>
              <a:gd name="T111" fmla="*/ 138 h 320"/>
              <a:gd name="T112" fmla="*/ 42 w 256"/>
              <a:gd name="T113" fmla="*/ 128 h 320"/>
              <a:gd name="T114" fmla="*/ 128 w 256"/>
              <a:gd name="T115" fmla="*/ 128 h 320"/>
              <a:gd name="T116" fmla="*/ 138 w 256"/>
              <a:gd name="T117" fmla="*/ 138 h 320"/>
              <a:gd name="T118" fmla="*/ 128 w 256"/>
              <a:gd name="T119" fmla="*/ 149 h 320"/>
              <a:gd name="T120" fmla="*/ 42 w 256"/>
              <a:gd name="T121" fmla="*/ 149 h 320"/>
              <a:gd name="T122" fmla="*/ 32 w 256"/>
              <a:gd name="T123" fmla="*/ 13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6" h="320">
                <a:moveTo>
                  <a:pt x="160" y="85"/>
                </a:moveTo>
                <a:cubicBezTo>
                  <a:pt x="10" y="85"/>
                  <a:pt x="10" y="85"/>
                  <a:pt x="10" y="85"/>
                </a:cubicBezTo>
                <a:cubicBezTo>
                  <a:pt x="4" y="85"/>
                  <a:pt x="0" y="90"/>
                  <a:pt x="0" y="96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15"/>
                  <a:pt x="4" y="320"/>
                  <a:pt x="10" y="320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6" y="320"/>
                  <a:pt x="170" y="315"/>
                  <a:pt x="170" y="309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0" y="90"/>
                  <a:pt x="166" y="85"/>
                  <a:pt x="160" y="85"/>
                </a:cubicBezTo>
                <a:close/>
                <a:moveTo>
                  <a:pt x="149" y="298"/>
                </a:moveTo>
                <a:cubicBezTo>
                  <a:pt x="21" y="298"/>
                  <a:pt x="21" y="298"/>
                  <a:pt x="21" y="298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149" y="106"/>
                  <a:pt x="149" y="106"/>
                  <a:pt x="149" y="106"/>
                </a:cubicBezTo>
                <a:lnTo>
                  <a:pt x="149" y="298"/>
                </a:lnTo>
                <a:close/>
                <a:moveTo>
                  <a:pt x="213" y="53"/>
                </a:moveTo>
                <a:cubicBezTo>
                  <a:pt x="213" y="266"/>
                  <a:pt x="213" y="266"/>
                  <a:pt x="213" y="266"/>
                </a:cubicBezTo>
                <a:cubicBezTo>
                  <a:pt x="213" y="272"/>
                  <a:pt x="208" y="277"/>
                  <a:pt x="202" y="277"/>
                </a:cubicBezTo>
                <a:cubicBezTo>
                  <a:pt x="196" y="277"/>
                  <a:pt x="192" y="272"/>
                  <a:pt x="192" y="266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47" y="64"/>
                  <a:pt x="42" y="59"/>
                  <a:pt x="42" y="53"/>
                </a:cubicBezTo>
                <a:cubicBezTo>
                  <a:pt x="42" y="47"/>
                  <a:pt x="47" y="42"/>
                  <a:pt x="53" y="42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8" y="42"/>
                  <a:pt x="213" y="47"/>
                  <a:pt x="213" y="53"/>
                </a:cubicBezTo>
                <a:close/>
                <a:moveTo>
                  <a:pt x="256" y="10"/>
                </a:moveTo>
                <a:cubicBezTo>
                  <a:pt x="256" y="224"/>
                  <a:pt x="256" y="224"/>
                  <a:pt x="256" y="224"/>
                </a:cubicBezTo>
                <a:cubicBezTo>
                  <a:pt x="256" y="230"/>
                  <a:pt x="251" y="234"/>
                  <a:pt x="245" y="234"/>
                </a:cubicBezTo>
                <a:cubicBezTo>
                  <a:pt x="239" y="234"/>
                  <a:pt x="234" y="230"/>
                  <a:pt x="234" y="224"/>
                </a:cubicBezTo>
                <a:cubicBezTo>
                  <a:pt x="234" y="21"/>
                  <a:pt x="234" y="21"/>
                  <a:pt x="234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0" y="21"/>
                  <a:pt x="85" y="16"/>
                  <a:pt x="85" y="10"/>
                </a:cubicBezTo>
                <a:cubicBezTo>
                  <a:pt x="85" y="4"/>
                  <a:pt x="90" y="0"/>
                  <a:pt x="96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51" y="0"/>
                  <a:pt x="256" y="4"/>
                  <a:pt x="256" y="10"/>
                </a:cubicBezTo>
                <a:close/>
                <a:moveTo>
                  <a:pt x="32" y="266"/>
                </a:moveTo>
                <a:cubicBezTo>
                  <a:pt x="32" y="260"/>
                  <a:pt x="36" y="256"/>
                  <a:pt x="42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34" y="256"/>
                  <a:pt x="138" y="260"/>
                  <a:pt x="138" y="266"/>
                </a:cubicBezTo>
                <a:cubicBezTo>
                  <a:pt x="138" y="272"/>
                  <a:pt x="134" y="277"/>
                  <a:pt x="128" y="277"/>
                </a:cubicBezTo>
                <a:cubicBezTo>
                  <a:pt x="42" y="277"/>
                  <a:pt x="42" y="277"/>
                  <a:pt x="42" y="277"/>
                </a:cubicBezTo>
                <a:cubicBezTo>
                  <a:pt x="36" y="277"/>
                  <a:pt x="32" y="272"/>
                  <a:pt x="32" y="266"/>
                </a:cubicBezTo>
                <a:close/>
                <a:moveTo>
                  <a:pt x="32" y="224"/>
                </a:moveTo>
                <a:cubicBezTo>
                  <a:pt x="32" y="218"/>
                  <a:pt x="36" y="213"/>
                  <a:pt x="42" y="213"/>
                </a:cubicBezTo>
                <a:cubicBezTo>
                  <a:pt x="128" y="213"/>
                  <a:pt x="128" y="213"/>
                  <a:pt x="128" y="213"/>
                </a:cubicBezTo>
                <a:cubicBezTo>
                  <a:pt x="134" y="213"/>
                  <a:pt x="138" y="218"/>
                  <a:pt x="138" y="224"/>
                </a:cubicBezTo>
                <a:cubicBezTo>
                  <a:pt x="138" y="230"/>
                  <a:pt x="134" y="234"/>
                  <a:pt x="128" y="234"/>
                </a:cubicBezTo>
                <a:cubicBezTo>
                  <a:pt x="42" y="234"/>
                  <a:pt x="42" y="234"/>
                  <a:pt x="42" y="234"/>
                </a:cubicBezTo>
                <a:cubicBezTo>
                  <a:pt x="36" y="234"/>
                  <a:pt x="32" y="230"/>
                  <a:pt x="32" y="224"/>
                </a:cubicBezTo>
                <a:close/>
                <a:moveTo>
                  <a:pt x="32" y="181"/>
                </a:moveTo>
                <a:cubicBezTo>
                  <a:pt x="32" y="175"/>
                  <a:pt x="36" y="170"/>
                  <a:pt x="42" y="170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70"/>
                  <a:pt x="138" y="175"/>
                  <a:pt x="138" y="181"/>
                </a:cubicBezTo>
                <a:cubicBezTo>
                  <a:pt x="138" y="187"/>
                  <a:pt x="134" y="192"/>
                  <a:pt x="128" y="192"/>
                </a:cubicBezTo>
                <a:cubicBezTo>
                  <a:pt x="42" y="192"/>
                  <a:pt x="42" y="192"/>
                  <a:pt x="42" y="192"/>
                </a:cubicBezTo>
                <a:cubicBezTo>
                  <a:pt x="36" y="192"/>
                  <a:pt x="32" y="187"/>
                  <a:pt x="32" y="181"/>
                </a:cubicBezTo>
                <a:close/>
                <a:moveTo>
                  <a:pt x="32" y="138"/>
                </a:moveTo>
                <a:cubicBezTo>
                  <a:pt x="32" y="132"/>
                  <a:pt x="36" y="128"/>
                  <a:pt x="42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34" y="128"/>
                  <a:pt x="138" y="132"/>
                  <a:pt x="138" y="138"/>
                </a:cubicBezTo>
                <a:cubicBezTo>
                  <a:pt x="138" y="144"/>
                  <a:pt x="134" y="149"/>
                  <a:pt x="128" y="149"/>
                </a:cubicBezTo>
                <a:cubicBezTo>
                  <a:pt x="42" y="149"/>
                  <a:pt x="42" y="149"/>
                  <a:pt x="42" y="149"/>
                </a:cubicBezTo>
                <a:cubicBezTo>
                  <a:pt x="36" y="149"/>
                  <a:pt x="32" y="144"/>
                  <a:pt x="32" y="1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B4E4EB-E2E1-4919-BBC1-8B57CDAB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659" y="-1"/>
            <a:ext cx="6898341" cy="59167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0" tIns="42203" rIns="0" bIns="42203" rtlCol="0" anchor="ctr">
            <a:no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Новые сущности в результате внедрения </a:t>
            </a:r>
            <a:r>
              <a:rPr lang="ru-RU" sz="1800" b="1" dirty="0" smtClean="0">
                <a:solidFill>
                  <a:schemeClr val="tx2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СДУ</a:t>
            </a:r>
            <a:endParaRPr lang="ru-RU" sz="1800" b="1" dirty="0">
              <a:solidFill>
                <a:schemeClr val="tx2"/>
              </a:solidFill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5794454" y="2658741"/>
            <a:ext cx="165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Медицинский патронаж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2051720" y="4963234"/>
            <a:ext cx="1801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Актуализированные стандарты оказания ухода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1848068" y="6278743"/>
            <a:ext cx="229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материалы для населения по СДУ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5364088" y="6278743"/>
            <a:ext cx="180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Школы ухода</a:t>
            </a:r>
          </a:p>
        </p:txBody>
      </p:sp>
      <p:sp>
        <p:nvSpPr>
          <p:cNvPr id="64" name="Freeform 51"/>
          <p:cNvSpPr>
            <a:spLocks noEditPoints="1"/>
          </p:cNvSpPr>
          <p:nvPr/>
        </p:nvSpPr>
        <p:spPr bwMode="auto">
          <a:xfrm>
            <a:off x="6353387" y="2160977"/>
            <a:ext cx="366592" cy="439439"/>
          </a:xfrm>
          <a:custGeom>
            <a:avLst/>
            <a:gdLst>
              <a:gd name="T0" fmla="*/ 234 w 320"/>
              <a:gd name="T1" fmla="*/ 96 h 245"/>
              <a:gd name="T2" fmla="*/ 224 w 320"/>
              <a:gd name="T3" fmla="*/ 32 h 245"/>
              <a:gd name="T4" fmla="*/ 181 w 320"/>
              <a:gd name="T5" fmla="*/ 0 h 245"/>
              <a:gd name="T6" fmla="*/ 10 w 320"/>
              <a:gd name="T7" fmla="*/ 32 h 245"/>
              <a:gd name="T8" fmla="*/ 0 w 320"/>
              <a:gd name="T9" fmla="*/ 213 h 245"/>
              <a:gd name="T10" fmla="*/ 34 w 320"/>
              <a:gd name="T11" fmla="*/ 224 h 245"/>
              <a:gd name="T12" fmla="*/ 94 w 320"/>
              <a:gd name="T13" fmla="*/ 224 h 245"/>
              <a:gd name="T14" fmla="*/ 245 w 320"/>
              <a:gd name="T15" fmla="*/ 245 h 245"/>
              <a:gd name="T16" fmla="*/ 309 w 320"/>
              <a:gd name="T17" fmla="*/ 224 h 245"/>
              <a:gd name="T18" fmla="*/ 320 w 320"/>
              <a:gd name="T19" fmla="*/ 128 h 245"/>
              <a:gd name="T20" fmla="*/ 181 w 320"/>
              <a:gd name="T21" fmla="*/ 21 h 245"/>
              <a:gd name="T22" fmla="*/ 170 w 320"/>
              <a:gd name="T23" fmla="*/ 32 h 245"/>
              <a:gd name="T24" fmla="*/ 21 w 320"/>
              <a:gd name="T25" fmla="*/ 53 h 245"/>
              <a:gd name="T26" fmla="*/ 213 w 320"/>
              <a:gd name="T27" fmla="*/ 202 h 245"/>
              <a:gd name="T28" fmla="*/ 64 w 320"/>
              <a:gd name="T29" fmla="*/ 181 h 245"/>
              <a:gd name="T30" fmla="*/ 21 w 320"/>
              <a:gd name="T31" fmla="*/ 202 h 245"/>
              <a:gd name="T32" fmla="*/ 64 w 320"/>
              <a:gd name="T33" fmla="*/ 224 h 245"/>
              <a:gd name="T34" fmla="*/ 64 w 320"/>
              <a:gd name="T35" fmla="*/ 202 h 245"/>
              <a:gd name="T36" fmla="*/ 64 w 320"/>
              <a:gd name="T37" fmla="*/ 224 h 245"/>
              <a:gd name="T38" fmla="*/ 234 w 320"/>
              <a:gd name="T39" fmla="*/ 213 h 245"/>
              <a:gd name="T40" fmla="*/ 256 w 320"/>
              <a:gd name="T41" fmla="*/ 213 h 245"/>
              <a:gd name="T42" fmla="*/ 298 w 320"/>
              <a:gd name="T43" fmla="*/ 202 h 245"/>
              <a:gd name="T44" fmla="*/ 245 w 320"/>
              <a:gd name="T45" fmla="*/ 181 h 245"/>
              <a:gd name="T46" fmla="*/ 234 w 320"/>
              <a:gd name="T47" fmla="*/ 117 h 245"/>
              <a:gd name="T48" fmla="*/ 298 w 320"/>
              <a:gd name="T49" fmla="*/ 128 h 245"/>
              <a:gd name="T50" fmla="*/ 74 w 320"/>
              <a:gd name="T51" fmla="*/ 117 h 245"/>
              <a:gd name="T52" fmla="*/ 106 w 320"/>
              <a:gd name="T53" fmla="*/ 106 h 245"/>
              <a:gd name="T54" fmla="*/ 117 w 320"/>
              <a:gd name="T55" fmla="*/ 74 h 245"/>
              <a:gd name="T56" fmla="*/ 128 w 320"/>
              <a:gd name="T57" fmla="*/ 106 h 245"/>
              <a:gd name="T58" fmla="*/ 160 w 320"/>
              <a:gd name="T59" fmla="*/ 117 h 245"/>
              <a:gd name="T60" fmla="*/ 128 w 320"/>
              <a:gd name="T61" fmla="*/ 128 h 245"/>
              <a:gd name="T62" fmla="*/ 117 w 320"/>
              <a:gd name="T63" fmla="*/ 160 h 245"/>
              <a:gd name="T64" fmla="*/ 106 w 320"/>
              <a:gd name="T65" fmla="*/ 128 h 245"/>
              <a:gd name="T66" fmla="*/ 74 w 320"/>
              <a:gd name="T67" fmla="*/ 117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0" h="245">
                <a:moveTo>
                  <a:pt x="288" y="96"/>
                </a:moveTo>
                <a:cubicBezTo>
                  <a:pt x="234" y="96"/>
                  <a:pt x="234" y="96"/>
                  <a:pt x="234" y="96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34" y="36"/>
                  <a:pt x="230" y="32"/>
                  <a:pt x="224" y="32"/>
                </a:cubicBezTo>
                <a:cubicBezTo>
                  <a:pt x="213" y="32"/>
                  <a:pt x="213" y="32"/>
                  <a:pt x="213" y="32"/>
                </a:cubicBezTo>
                <a:cubicBezTo>
                  <a:pt x="213" y="14"/>
                  <a:pt x="199" y="0"/>
                  <a:pt x="181" y="0"/>
                </a:cubicBezTo>
                <a:cubicBezTo>
                  <a:pt x="163" y="0"/>
                  <a:pt x="149" y="14"/>
                  <a:pt x="149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4" y="32"/>
                  <a:pt x="0" y="36"/>
                  <a:pt x="0" y="42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9"/>
                  <a:pt x="4" y="224"/>
                  <a:pt x="10" y="224"/>
                </a:cubicBezTo>
                <a:cubicBezTo>
                  <a:pt x="34" y="224"/>
                  <a:pt x="34" y="224"/>
                  <a:pt x="34" y="224"/>
                </a:cubicBezTo>
                <a:cubicBezTo>
                  <a:pt x="38" y="236"/>
                  <a:pt x="50" y="245"/>
                  <a:pt x="64" y="245"/>
                </a:cubicBezTo>
                <a:cubicBezTo>
                  <a:pt x="78" y="245"/>
                  <a:pt x="89" y="236"/>
                  <a:pt x="94" y="224"/>
                </a:cubicBezTo>
                <a:cubicBezTo>
                  <a:pt x="215" y="224"/>
                  <a:pt x="215" y="224"/>
                  <a:pt x="215" y="224"/>
                </a:cubicBezTo>
                <a:cubicBezTo>
                  <a:pt x="219" y="236"/>
                  <a:pt x="231" y="245"/>
                  <a:pt x="245" y="245"/>
                </a:cubicBezTo>
                <a:cubicBezTo>
                  <a:pt x="259" y="245"/>
                  <a:pt x="271" y="236"/>
                  <a:pt x="275" y="224"/>
                </a:cubicBezTo>
                <a:cubicBezTo>
                  <a:pt x="309" y="224"/>
                  <a:pt x="309" y="224"/>
                  <a:pt x="309" y="224"/>
                </a:cubicBezTo>
                <a:cubicBezTo>
                  <a:pt x="315" y="224"/>
                  <a:pt x="320" y="219"/>
                  <a:pt x="320" y="213"/>
                </a:cubicBezTo>
                <a:cubicBezTo>
                  <a:pt x="320" y="128"/>
                  <a:pt x="320" y="128"/>
                  <a:pt x="320" y="128"/>
                </a:cubicBezTo>
                <a:cubicBezTo>
                  <a:pt x="320" y="110"/>
                  <a:pt x="305" y="96"/>
                  <a:pt x="288" y="96"/>
                </a:cubicBezTo>
                <a:close/>
                <a:moveTo>
                  <a:pt x="181" y="21"/>
                </a:moveTo>
                <a:cubicBezTo>
                  <a:pt x="187" y="21"/>
                  <a:pt x="192" y="26"/>
                  <a:pt x="192" y="32"/>
                </a:cubicBezTo>
                <a:cubicBezTo>
                  <a:pt x="170" y="32"/>
                  <a:pt x="170" y="32"/>
                  <a:pt x="170" y="32"/>
                </a:cubicBezTo>
                <a:cubicBezTo>
                  <a:pt x="170" y="26"/>
                  <a:pt x="175" y="21"/>
                  <a:pt x="181" y="21"/>
                </a:cubicBezTo>
                <a:close/>
                <a:moveTo>
                  <a:pt x="21" y="53"/>
                </a:moveTo>
                <a:cubicBezTo>
                  <a:pt x="213" y="53"/>
                  <a:pt x="213" y="53"/>
                  <a:pt x="213" y="53"/>
                </a:cubicBezTo>
                <a:cubicBezTo>
                  <a:pt x="213" y="202"/>
                  <a:pt x="213" y="202"/>
                  <a:pt x="213" y="202"/>
                </a:cubicBezTo>
                <a:cubicBezTo>
                  <a:pt x="94" y="202"/>
                  <a:pt x="94" y="202"/>
                  <a:pt x="94" y="202"/>
                </a:cubicBezTo>
                <a:cubicBezTo>
                  <a:pt x="89" y="190"/>
                  <a:pt x="78" y="181"/>
                  <a:pt x="64" y="181"/>
                </a:cubicBezTo>
                <a:cubicBezTo>
                  <a:pt x="50" y="181"/>
                  <a:pt x="38" y="190"/>
                  <a:pt x="34" y="202"/>
                </a:cubicBezTo>
                <a:cubicBezTo>
                  <a:pt x="21" y="202"/>
                  <a:pt x="21" y="202"/>
                  <a:pt x="21" y="202"/>
                </a:cubicBezTo>
                <a:lnTo>
                  <a:pt x="21" y="53"/>
                </a:lnTo>
                <a:close/>
                <a:moveTo>
                  <a:pt x="64" y="224"/>
                </a:moveTo>
                <a:cubicBezTo>
                  <a:pt x="58" y="224"/>
                  <a:pt x="53" y="219"/>
                  <a:pt x="53" y="213"/>
                </a:cubicBezTo>
                <a:cubicBezTo>
                  <a:pt x="53" y="207"/>
                  <a:pt x="58" y="202"/>
                  <a:pt x="64" y="202"/>
                </a:cubicBezTo>
                <a:cubicBezTo>
                  <a:pt x="70" y="202"/>
                  <a:pt x="74" y="207"/>
                  <a:pt x="74" y="213"/>
                </a:cubicBezTo>
                <a:cubicBezTo>
                  <a:pt x="74" y="219"/>
                  <a:pt x="70" y="224"/>
                  <a:pt x="64" y="224"/>
                </a:cubicBezTo>
                <a:close/>
                <a:moveTo>
                  <a:pt x="245" y="224"/>
                </a:moveTo>
                <a:cubicBezTo>
                  <a:pt x="239" y="224"/>
                  <a:pt x="234" y="219"/>
                  <a:pt x="234" y="213"/>
                </a:cubicBezTo>
                <a:cubicBezTo>
                  <a:pt x="234" y="207"/>
                  <a:pt x="239" y="202"/>
                  <a:pt x="245" y="202"/>
                </a:cubicBezTo>
                <a:cubicBezTo>
                  <a:pt x="251" y="202"/>
                  <a:pt x="256" y="207"/>
                  <a:pt x="256" y="213"/>
                </a:cubicBezTo>
                <a:cubicBezTo>
                  <a:pt x="256" y="219"/>
                  <a:pt x="251" y="224"/>
                  <a:pt x="245" y="224"/>
                </a:cubicBezTo>
                <a:close/>
                <a:moveTo>
                  <a:pt x="298" y="202"/>
                </a:moveTo>
                <a:cubicBezTo>
                  <a:pt x="275" y="202"/>
                  <a:pt x="275" y="202"/>
                  <a:pt x="275" y="202"/>
                </a:cubicBezTo>
                <a:cubicBezTo>
                  <a:pt x="271" y="190"/>
                  <a:pt x="259" y="181"/>
                  <a:pt x="245" y="181"/>
                </a:cubicBezTo>
                <a:cubicBezTo>
                  <a:pt x="241" y="181"/>
                  <a:pt x="238" y="182"/>
                  <a:pt x="234" y="183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94" y="117"/>
                  <a:pt x="298" y="122"/>
                  <a:pt x="298" y="128"/>
                </a:cubicBezTo>
                <a:lnTo>
                  <a:pt x="298" y="202"/>
                </a:lnTo>
                <a:close/>
                <a:moveTo>
                  <a:pt x="74" y="117"/>
                </a:moveTo>
                <a:cubicBezTo>
                  <a:pt x="74" y="111"/>
                  <a:pt x="79" y="106"/>
                  <a:pt x="85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79"/>
                  <a:pt x="111" y="74"/>
                  <a:pt x="117" y="74"/>
                </a:cubicBezTo>
                <a:cubicBezTo>
                  <a:pt x="123" y="74"/>
                  <a:pt x="128" y="79"/>
                  <a:pt x="128" y="85"/>
                </a:cubicBezTo>
                <a:cubicBezTo>
                  <a:pt x="128" y="106"/>
                  <a:pt x="128" y="106"/>
                  <a:pt x="128" y="106"/>
                </a:cubicBezTo>
                <a:cubicBezTo>
                  <a:pt x="149" y="106"/>
                  <a:pt x="149" y="106"/>
                  <a:pt x="149" y="106"/>
                </a:cubicBezTo>
                <a:cubicBezTo>
                  <a:pt x="155" y="106"/>
                  <a:pt x="160" y="111"/>
                  <a:pt x="160" y="117"/>
                </a:cubicBezTo>
                <a:cubicBezTo>
                  <a:pt x="160" y="123"/>
                  <a:pt x="155" y="128"/>
                  <a:pt x="149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55"/>
                  <a:pt x="123" y="160"/>
                  <a:pt x="117" y="160"/>
                </a:cubicBezTo>
                <a:cubicBezTo>
                  <a:pt x="111" y="160"/>
                  <a:pt x="106" y="155"/>
                  <a:pt x="106" y="149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79" y="128"/>
                  <a:pt x="74" y="123"/>
                  <a:pt x="74" y="1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grpSp>
        <p:nvGrpSpPr>
          <p:cNvPr id="75" name="Group 436"/>
          <p:cNvGrpSpPr>
            <a:grpSpLocks noChangeAspect="1"/>
          </p:cNvGrpSpPr>
          <p:nvPr/>
        </p:nvGrpSpPr>
        <p:grpSpPr bwMode="auto">
          <a:xfrm>
            <a:off x="6005110" y="5796590"/>
            <a:ext cx="513589" cy="429591"/>
            <a:chOff x="4286" y="1699"/>
            <a:chExt cx="214" cy="179"/>
          </a:xfrm>
          <a:solidFill>
            <a:schemeClr val="accent2"/>
          </a:solidFill>
        </p:grpSpPr>
        <p:sp>
          <p:nvSpPr>
            <p:cNvPr id="77" name="Freeform 438"/>
            <p:cNvSpPr>
              <a:spLocks/>
            </p:cNvSpPr>
            <p:nvPr/>
          </p:nvSpPr>
          <p:spPr bwMode="auto">
            <a:xfrm>
              <a:off x="4415" y="1820"/>
              <a:ext cx="85" cy="14"/>
            </a:xfrm>
            <a:custGeom>
              <a:avLst/>
              <a:gdLst>
                <a:gd name="T0" fmla="*/ 117 w 128"/>
                <a:gd name="T1" fmla="*/ 0 h 21"/>
                <a:gd name="T2" fmla="*/ 10 w 128"/>
                <a:gd name="T3" fmla="*/ 0 h 21"/>
                <a:gd name="T4" fmla="*/ 0 w 128"/>
                <a:gd name="T5" fmla="*/ 11 h 21"/>
                <a:gd name="T6" fmla="*/ 10 w 128"/>
                <a:gd name="T7" fmla="*/ 21 h 21"/>
                <a:gd name="T8" fmla="*/ 117 w 128"/>
                <a:gd name="T9" fmla="*/ 21 h 21"/>
                <a:gd name="T10" fmla="*/ 128 w 128"/>
                <a:gd name="T11" fmla="*/ 11 h 21"/>
                <a:gd name="T12" fmla="*/ 117 w 12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21">
                  <a:moveTo>
                    <a:pt x="1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23" y="21"/>
                    <a:pt x="128" y="17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78" name="Freeform 439"/>
            <p:cNvSpPr>
              <a:spLocks noEditPoints="1"/>
            </p:cNvSpPr>
            <p:nvPr/>
          </p:nvSpPr>
          <p:spPr bwMode="auto">
            <a:xfrm>
              <a:off x="4393" y="1699"/>
              <a:ext cx="107" cy="107"/>
            </a:xfrm>
            <a:custGeom>
              <a:avLst/>
              <a:gdLst>
                <a:gd name="T0" fmla="*/ 100 w 161"/>
                <a:gd name="T1" fmla="*/ 147 h 161"/>
                <a:gd name="T2" fmla="*/ 105 w 161"/>
                <a:gd name="T3" fmla="*/ 150 h 161"/>
                <a:gd name="T4" fmla="*/ 147 w 161"/>
                <a:gd name="T5" fmla="*/ 160 h 161"/>
                <a:gd name="T6" fmla="*/ 150 w 161"/>
                <a:gd name="T7" fmla="*/ 161 h 161"/>
                <a:gd name="T8" fmla="*/ 158 w 161"/>
                <a:gd name="T9" fmla="*/ 158 h 161"/>
                <a:gd name="T10" fmla="*/ 160 w 161"/>
                <a:gd name="T11" fmla="*/ 147 h 161"/>
                <a:gd name="T12" fmla="*/ 150 w 161"/>
                <a:gd name="T13" fmla="*/ 105 h 161"/>
                <a:gd name="T14" fmla="*/ 147 w 161"/>
                <a:gd name="T15" fmla="*/ 100 h 161"/>
                <a:gd name="T16" fmla="*/ 51 w 161"/>
                <a:gd name="T17" fmla="*/ 4 h 161"/>
                <a:gd name="T18" fmla="*/ 36 w 161"/>
                <a:gd name="T19" fmla="*/ 4 h 161"/>
                <a:gd name="T20" fmla="*/ 4 w 161"/>
                <a:gd name="T21" fmla="*/ 36 h 161"/>
                <a:gd name="T22" fmla="*/ 4 w 161"/>
                <a:gd name="T23" fmla="*/ 51 h 161"/>
                <a:gd name="T24" fmla="*/ 100 w 161"/>
                <a:gd name="T25" fmla="*/ 147 h 161"/>
                <a:gd name="T26" fmla="*/ 43 w 161"/>
                <a:gd name="T27" fmla="*/ 26 h 161"/>
                <a:gd name="T28" fmla="*/ 130 w 161"/>
                <a:gd name="T29" fmla="*/ 113 h 161"/>
                <a:gd name="T30" fmla="*/ 135 w 161"/>
                <a:gd name="T31" fmla="*/ 135 h 161"/>
                <a:gd name="T32" fmla="*/ 113 w 161"/>
                <a:gd name="T33" fmla="*/ 130 h 161"/>
                <a:gd name="T34" fmla="*/ 26 w 161"/>
                <a:gd name="T35" fmla="*/ 43 h 161"/>
                <a:gd name="T36" fmla="*/ 43 w 161"/>
                <a:gd name="T37" fmla="*/ 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61">
                  <a:moveTo>
                    <a:pt x="100" y="147"/>
                  </a:moveTo>
                  <a:cubicBezTo>
                    <a:pt x="101" y="148"/>
                    <a:pt x="103" y="149"/>
                    <a:pt x="105" y="15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8" y="161"/>
                    <a:pt x="149" y="161"/>
                    <a:pt x="150" y="161"/>
                  </a:cubicBezTo>
                  <a:cubicBezTo>
                    <a:pt x="153" y="161"/>
                    <a:pt x="156" y="160"/>
                    <a:pt x="158" y="158"/>
                  </a:cubicBezTo>
                  <a:cubicBezTo>
                    <a:pt x="160" y="155"/>
                    <a:pt x="161" y="151"/>
                    <a:pt x="160" y="147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3"/>
                    <a:pt x="148" y="101"/>
                    <a:pt x="147" y="10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7" y="0"/>
                    <a:pt x="40" y="0"/>
                    <a:pt x="36" y="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0"/>
                    <a:pt x="0" y="47"/>
                    <a:pt x="4" y="51"/>
                  </a:cubicBezTo>
                  <a:lnTo>
                    <a:pt x="100" y="147"/>
                  </a:lnTo>
                  <a:close/>
                  <a:moveTo>
                    <a:pt x="43" y="26"/>
                  </a:moveTo>
                  <a:cubicBezTo>
                    <a:pt x="130" y="113"/>
                    <a:pt x="130" y="113"/>
                    <a:pt x="130" y="113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26" y="43"/>
                    <a:pt x="26" y="43"/>
                    <a:pt x="26" y="43"/>
                  </a:cubicBezTo>
                  <a:lnTo>
                    <a:pt x="4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79" name="Freeform 440"/>
            <p:cNvSpPr>
              <a:spLocks/>
            </p:cNvSpPr>
            <p:nvPr/>
          </p:nvSpPr>
          <p:spPr bwMode="auto">
            <a:xfrm>
              <a:off x="4286" y="1739"/>
              <a:ext cx="144" cy="139"/>
            </a:xfrm>
            <a:custGeom>
              <a:avLst/>
              <a:gdLst>
                <a:gd name="T0" fmla="*/ 209 w 216"/>
                <a:gd name="T1" fmla="*/ 187 h 209"/>
                <a:gd name="T2" fmla="*/ 173 w 216"/>
                <a:gd name="T3" fmla="*/ 179 h 209"/>
                <a:gd name="T4" fmla="*/ 156 w 216"/>
                <a:gd name="T5" fmla="*/ 176 h 209"/>
                <a:gd name="T6" fmla="*/ 145 w 216"/>
                <a:gd name="T7" fmla="*/ 147 h 209"/>
                <a:gd name="T8" fmla="*/ 167 w 216"/>
                <a:gd name="T9" fmla="*/ 96 h 209"/>
                <a:gd name="T10" fmla="*/ 157 w 216"/>
                <a:gd name="T11" fmla="*/ 22 h 209"/>
                <a:gd name="T12" fmla="*/ 109 w 216"/>
                <a:gd name="T13" fmla="*/ 0 h 209"/>
                <a:gd name="T14" fmla="*/ 59 w 216"/>
                <a:gd name="T15" fmla="*/ 22 h 209"/>
                <a:gd name="T16" fmla="*/ 50 w 216"/>
                <a:gd name="T17" fmla="*/ 96 h 209"/>
                <a:gd name="T18" fmla="*/ 72 w 216"/>
                <a:gd name="T19" fmla="*/ 147 h 209"/>
                <a:gd name="T20" fmla="*/ 61 w 216"/>
                <a:gd name="T21" fmla="*/ 176 h 209"/>
                <a:gd name="T22" fmla="*/ 43 w 216"/>
                <a:gd name="T23" fmla="*/ 179 h 209"/>
                <a:gd name="T24" fmla="*/ 7 w 216"/>
                <a:gd name="T25" fmla="*/ 187 h 209"/>
                <a:gd name="T26" fmla="*/ 3 w 216"/>
                <a:gd name="T27" fmla="*/ 202 h 209"/>
                <a:gd name="T28" fmla="*/ 17 w 216"/>
                <a:gd name="T29" fmla="*/ 206 h 209"/>
                <a:gd name="T30" fmla="*/ 45 w 216"/>
                <a:gd name="T31" fmla="*/ 201 h 209"/>
                <a:gd name="T32" fmla="*/ 70 w 216"/>
                <a:gd name="T33" fmla="*/ 196 h 209"/>
                <a:gd name="T34" fmla="*/ 91 w 216"/>
                <a:gd name="T35" fmla="*/ 163 h 209"/>
                <a:gd name="T36" fmla="*/ 90 w 216"/>
                <a:gd name="T37" fmla="*/ 135 h 209"/>
                <a:gd name="T38" fmla="*/ 71 w 216"/>
                <a:gd name="T39" fmla="*/ 91 h 209"/>
                <a:gd name="T40" fmla="*/ 76 w 216"/>
                <a:gd name="T41" fmla="*/ 36 h 209"/>
                <a:gd name="T42" fmla="*/ 109 w 216"/>
                <a:gd name="T43" fmla="*/ 22 h 209"/>
                <a:gd name="T44" fmla="*/ 141 w 216"/>
                <a:gd name="T45" fmla="*/ 36 h 209"/>
                <a:gd name="T46" fmla="*/ 146 w 216"/>
                <a:gd name="T47" fmla="*/ 91 h 209"/>
                <a:gd name="T48" fmla="*/ 127 w 216"/>
                <a:gd name="T49" fmla="*/ 135 h 209"/>
                <a:gd name="T50" fmla="*/ 125 w 216"/>
                <a:gd name="T51" fmla="*/ 163 h 209"/>
                <a:gd name="T52" fmla="*/ 146 w 216"/>
                <a:gd name="T53" fmla="*/ 196 h 209"/>
                <a:gd name="T54" fmla="*/ 171 w 216"/>
                <a:gd name="T55" fmla="*/ 201 h 209"/>
                <a:gd name="T56" fmla="*/ 199 w 216"/>
                <a:gd name="T57" fmla="*/ 206 h 209"/>
                <a:gd name="T58" fmla="*/ 204 w 216"/>
                <a:gd name="T59" fmla="*/ 207 h 209"/>
                <a:gd name="T60" fmla="*/ 214 w 216"/>
                <a:gd name="T61" fmla="*/ 202 h 209"/>
                <a:gd name="T62" fmla="*/ 209 w 216"/>
                <a:gd name="T63" fmla="*/ 18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209">
                  <a:moveTo>
                    <a:pt x="209" y="187"/>
                  </a:moveTo>
                  <a:cubicBezTo>
                    <a:pt x="199" y="182"/>
                    <a:pt x="185" y="180"/>
                    <a:pt x="173" y="179"/>
                  </a:cubicBezTo>
                  <a:cubicBezTo>
                    <a:pt x="166" y="179"/>
                    <a:pt x="158" y="178"/>
                    <a:pt x="156" y="176"/>
                  </a:cubicBezTo>
                  <a:cubicBezTo>
                    <a:pt x="149" y="173"/>
                    <a:pt x="143" y="153"/>
                    <a:pt x="145" y="147"/>
                  </a:cubicBezTo>
                  <a:cubicBezTo>
                    <a:pt x="153" y="134"/>
                    <a:pt x="162" y="114"/>
                    <a:pt x="167" y="96"/>
                  </a:cubicBezTo>
                  <a:cubicBezTo>
                    <a:pt x="174" y="64"/>
                    <a:pt x="171" y="39"/>
                    <a:pt x="157" y="22"/>
                  </a:cubicBezTo>
                  <a:cubicBezTo>
                    <a:pt x="139" y="0"/>
                    <a:pt x="109" y="0"/>
                    <a:pt x="109" y="0"/>
                  </a:cubicBezTo>
                  <a:cubicBezTo>
                    <a:pt x="107" y="0"/>
                    <a:pt x="78" y="0"/>
                    <a:pt x="59" y="22"/>
                  </a:cubicBezTo>
                  <a:cubicBezTo>
                    <a:pt x="45" y="39"/>
                    <a:pt x="42" y="64"/>
                    <a:pt x="50" y="96"/>
                  </a:cubicBezTo>
                  <a:cubicBezTo>
                    <a:pt x="54" y="114"/>
                    <a:pt x="63" y="134"/>
                    <a:pt x="72" y="147"/>
                  </a:cubicBezTo>
                  <a:cubicBezTo>
                    <a:pt x="73" y="153"/>
                    <a:pt x="67" y="173"/>
                    <a:pt x="61" y="176"/>
                  </a:cubicBezTo>
                  <a:cubicBezTo>
                    <a:pt x="58" y="178"/>
                    <a:pt x="50" y="179"/>
                    <a:pt x="43" y="179"/>
                  </a:cubicBezTo>
                  <a:cubicBezTo>
                    <a:pt x="31" y="180"/>
                    <a:pt x="18" y="182"/>
                    <a:pt x="7" y="187"/>
                  </a:cubicBezTo>
                  <a:cubicBezTo>
                    <a:pt x="2" y="190"/>
                    <a:pt x="0" y="196"/>
                    <a:pt x="3" y="202"/>
                  </a:cubicBezTo>
                  <a:cubicBezTo>
                    <a:pt x="6" y="207"/>
                    <a:pt x="12" y="209"/>
                    <a:pt x="17" y="206"/>
                  </a:cubicBezTo>
                  <a:cubicBezTo>
                    <a:pt x="24" y="202"/>
                    <a:pt x="35" y="201"/>
                    <a:pt x="45" y="201"/>
                  </a:cubicBezTo>
                  <a:cubicBezTo>
                    <a:pt x="55" y="200"/>
                    <a:pt x="64" y="199"/>
                    <a:pt x="70" y="196"/>
                  </a:cubicBezTo>
                  <a:cubicBezTo>
                    <a:pt x="84" y="189"/>
                    <a:pt x="90" y="169"/>
                    <a:pt x="91" y="163"/>
                  </a:cubicBezTo>
                  <a:cubicBezTo>
                    <a:pt x="93" y="154"/>
                    <a:pt x="95" y="142"/>
                    <a:pt x="90" y="135"/>
                  </a:cubicBezTo>
                  <a:cubicBezTo>
                    <a:pt x="82" y="125"/>
                    <a:pt x="74" y="106"/>
                    <a:pt x="71" y="91"/>
                  </a:cubicBezTo>
                  <a:cubicBezTo>
                    <a:pt x="65" y="66"/>
                    <a:pt x="66" y="47"/>
                    <a:pt x="76" y="36"/>
                  </a:cubicBezTo>
                  <a:cubicBezTo>
                    <a:pt x="87" y="21"/>
                    <a:pt x="108" y="21"/>
                    <a:pt x="109" y="22"/>
                  </a:cubicBezTo>
                  <a:cubicBezTo>
                    <a:pt x="109" y="21"/>
                    <a:pt x="129" y="21"/>
                    <a:pt x="141" y="36"/>
                  </a:cubicBezTo>
                  <a:cubicBezTo>
                    <a:pt x="150" y="47"/>
                    <a:pt x="152" y="66"/>
                    <a:pt x="146" y="91"/>
                  </a:cubicBezTo>
                  <a:cubicBezTo>
                    <a:pt x="142" y="106"/>
                    <a:pt x="134" y="125"/>
                    <a:pt x="127" y="135"/>
                  </a:cubicBezTo>
                  <a:cubicBezTo>
                    <a:pt x="122" y="142"/>
                    <a:pt x="123" y="154"/>
                    <a:pt x="125" y="163"/>
                  </a:cubicBezTo>
                  <a:cubicBezTo>
                    <a:pt x="127" y="169"/>
                    <a:pt x="133" y="189"/>
                    <a:pt x="146" y="196"/>
                  </a:cubicBezTo>
                  <a:cubicBezTo>
                    <a:pt x="153" y="199"/>
                    <a:pt x="161" y="200"/>
                    <a:pt x="171" y="201"/>
                  </a:cubicBezTo>
                  <a:cubicBezTo>
                    <a:pt x="181" y="201"/>
                    <a:pt x="192" y="202"/>
                    <a:pt x="199" y="206"/>
                  </a:cubicBezTo>
                  <a:cubicBezTo>
                    <a:pt x="201" y="207"/>
                    <a:pt x="202" y="207"/>
                    <a:pt x="204" y="207"/>
                  </a:cubicBezTo>
                  <a:cubicBezTo>
                    <a:pt x="208" y="207"/>
                    <a:pt x="212" y="205"/>
                    <a:pt x="214" y="202"/>
                  </a:cubicBezTo>
                  <a:cubicBezTo>
                    <a:pt x="216" y="196"/>
                    <a:pt x="214" y="190"/>
                    <a:pt x="20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</p:grpSp>
      <p:sp>
        <p:nvSpPr>
          <p:cNvPr id="80" name="Freeform 100"/>
          <p:cNvSpPr>
            <a:spLocks noEditPoints="1"/>
          </p:cNvSpPr>
          <p:nvPr/>
        </p:nvSpPr>
        <p:spPr bwMode="auto">
          <a:xfrm>
            <a:off x="2793196" y="5796591"/>
            <a:ext cx="366592" cy="439439"/>
          </a:xfrm>
          <a:custGeom>
            <a:avLst/>
            <a:gdLst>
              <a:gd name="T0" fmla="*/ 244 w 245"/>
              <a:gd name="T1" fmla="*/ 60 h 299"/>
              <a:gd name="T2" fmla="*/ 242 w 245"/>
              <a:gd name="T3" fmla="*/ 56 h 299"/>
              <a:gd name="T4" fmla="*/ 190 w 245"/>
              <a:gd name="T5" fmla="*/ 3 h 299"/>
              <a:gd name="T6" fmla="*/ 182 w 245"/>
              <a:gd name="T7" fmla="*/ 0 h 299"/>
              <a:gd name="T8" fmla="*/ 85 w 245"/>
              <a:gd name="T9" fmla="*/ 0 h 299"/>
              <a:gd name="T10" fmla="*/ 75 w 245"/>
              <a:gd name="T11" fmla="*/ 11 h 299"/>
              <a:gd name="T12" fmla="*/ 75 w 245"/>
              <a:gd name="T13" fmla="*/ 64 h 299"/>
              <a:gd name="T14" fmla="*/ 11 w 245"/>
              <a:gd name="T15" fmla="*/ 64 h 299"/>
              <a:gd name="T16" fmla="*/ 0 w 245"/>
              <a:gd name="T17" fmla="*/ 75 h 299"/>
              <a:gd name="T18" fmla="*/ 0 w 245"/>
              <a:gd name="T19" fmla="*/ 288 h 299"/>
              <a:gd name="T20" fmla="*/ 11 w 245"/>
              <a:gd name="T21" fmla="*/ 299 h 299"/>
              <a:gd name="T22" fmla="*/ 160 w 245"/>
              <a:gd name="T23" fmla="*/ 299 h 299"/>
              <a:gd name="T24" fmla="*/ 171 w 245"/>
              <a:gd name="T25" fmla="*/ 288 h 299"/>
              <a:gd name="T26" fmla="*/ 171 w 245"/>
              <a:gd name="T27" fmla="*/ 235 h 299"/>
              <a:gd name="T28" fmla="*/ 235 w 245"/>
              <a:gd name="T29" fmla="*/ 235 h 299"/>
              <a:gd name="T30" fmla="*/ 245 w 245"/>
              <a:gd name="T31" fmla="*/ 224 h 299"/>
              <a:gd name="T32" fmla="*/ 245 w 245"/>
              <a:gd name="T33" fmla="*/ 64 h 299"/>
              <a:gd name="T34" fmla="*/ 244 w 245"/>
              <a:gd name="T35" fmla="*/ 60 h 299"/>
              <a:gd name="T36" fmla="*/ 192 w 245"/>
              <a:gd name="T37" fmla="*/ 36 h 299"/>
              <a:gd name="T38" fmla="*/ 210 w 245"/>
              <a:gd name="T39" fmla="*/ 54 h 299"/>
              <a:gd name="T40" fmla="*/ 192 w 245"/>
              <a:gd name="T41" fmla="*/ 54 h 299"/>
              <a:gd name="T42" fmla="*/ 192 w 245"/>
              <a:gd name="T43" fmla="*/ 36 h 299"/>
              <a:gd name="T44" fmla="*/ 149 w 245"/>
              <a:gd name="T45" fmla="*/ 278 h 299"/>
              <a:gd name="T46" fmla="*/ 21 w 245"/>
              <a:gd name="T47" fmla="*/ 278 h 299"/>
              <a:gd name="T48" fmla="*/ 21 w 245"/>
              <a:gd name="T49" fmla="*/ 86 h 299"/>
              <a:gd name="T50" fmla="*/ 96 w 245"/>
              <a:gd name="T51" fmla="*/ 86 h 299"/>
              <a:gd name="T52" fmla="*/ 96 w 245"/>
              <a:gd name="T53" fmla="*/ 128 h 299"/>
              <a:gd name="T54" fmla="*/ 107 w 245"/>
              <a:gd name="T55" fmla="*/ 139 h 299"/>
              <a:gd name="T56" fmla="*/ 149 w 245"/>
              <a:gd name="T57" fmla="*/ 139 h 299"/>
              <a:gd name="T58" fmla="*/ 149 w 245"/>
              <a:gd name="T59" fmla="*/ 278 h 299"/>
              <a:gd name="T60" fmla="*/ 117 w 245"/>
              <a:gd name="T61" fmla="*/ 118 h 299"/>
              <a:gd name="T62" fmla="*/ 117 w 245"/>
              <a:gd name="T63" fmla="*/ 100 h 299"/>
              <a:gd name="T64" fmla="*/ 135 w 245"/>
              <a:gd name="T65" fmla="*/ 118 h 299"/>
              <a:gd name="T66" fmla="*/ 117 w 245"/>
              <a:gd name="T67" fmla="*/ 118 h 299"/>
              <a:gd name="T68" fmla="*/ 224 w 245"/>
              <a:gd name="T69" fmla="*/ 214 h 299"/>
              <a:gd name="T70" fmla="*/ 171 w 245"/>
              <a:gd name="T71" fmla="*/ 214 h 299"/>
              <a:gd name="T72" fmla="*/ 171 w 245"/>
              <a:gd name="T73" fmla="*/ 128 h 299"/>
              <a:gd name="T74" fmla="*/ 169 w 245"/>
              <a:gd name="T75" fmla="*/ 123 h 299"/>
              <a:gd name="T76" fmla="*/ 167 w 245"/>
              <a:gd name="T77" fmla="*/ 120 h 299"/>
              <a:gd name="T78" fmla="*/ 115 w 245"/>
              <a:gd name="T79" fmla="*/ 67 h 299"/>
              <a:gd name="T80" fmla="*/ 108 w 245"/>
              <a:gd name="T81" fmla="*/ 64 h 299"/>
              <a:gd name="T82" fmla="*/ 96 w 245"/>
              <a:gd name="T83" fmla="*/ 64 h 299"/>
              <a:gd name="T84" fmla="*/ 96 w 245"/>
              <a:gd name="T85" fmla="*/ 22 h 299"/>
              <a:gd name="T86" fmla="*/ 171 w 245"/>
              <a:gd name="T87" fmla="*/ 22 h 299"/>
              <a:gd name="T88" fmla="*/ 171 w 245"/>
              <a:gd name="T89" fmla="*/ 64 h 299"/>
              <a:gd name="T90" fmla="*/ 181 w 245"/>
              <a:gd name="T91" fmla="*/ 75 h 299"/>
              <a:gd name="T92" fmla="*/ 224 w 245"/>
              <a:gd name="T93" fmla="*/ 75 h 299"/>
              <a:gd name="T94" fmla="*/ 224 w 245"/>
              <a:gd name="T95" fmla="*/ 214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5" h="299">
                <a:moveTo>
                  <a:pt x="244" y="60"/>
                </a:moveTo>
                <a:cubicBezTo>
                  <a:pt x="244" y="58"/>
                  <a:pt x="243" y="57"/>
                  <a:pt x="242" y="56"/>
                </a:cubicBezTo>
                <a:cubicBezTo>
                  <a:pt x="190" y="3"/>
                  <a:pt x="190" y="3"/>
                  <a:pt x="190" y="3"/>
                </a:cubicBezTo>
                <a:cubicBezTo>
                  <a:pt x="188" y="1"/>
                  <a:pt x="185" y="0"/>
                  <a:pt x="182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9" y="0"/>
                  <a:pt x="75" y="5"/>
                  <a:pt x="75" y="11"/>
                </a:cubicBezTo>
                <a:cubicBezTo>
                  <a:pt x="75" y="64"/>
                  <a:pt x="75" y="64"/>
                  <a:pt x="75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5" y="64"/>
                  <a:pt x="0" y="69"/>
                  <a:pt x="0" y="75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94"/>
                  <a:pt x="5" y="299"/>
                  <a:pt x="11" y="299"/>
                </a:cubicBezTo>
                <a:cubicBezTo>
                  <a:pt x="160" y="299"/>
                  <a:pt x="160" y="299"/>
                  <a:pt x="160" y="299"/>
                </a:cubicBezTo>
                <a:cubicBezTo>
                  <a:pt x="166" y="299"/>
                  <a:pt x="171" y="294"/>
                  <a:pt x="171" y="288"/>
                </a:cubicBezTo>
                <a:cubicBezTo>
                  <a:pt x="171" y="235"/>
                  <a:pt x="171" y="235"/>
                  <a:pt x="171" y="235"/>
                </a:cubicBezTo>
                <a:cubicBezTo>
                  <a:pt x="235" y="235"/>
                  <a:pt x="235" y="235"/>
                  <a:pt x="235" y="235"/>
                </a:cubicBezTo>
                <a:cubicBezTo>
                  <a:pt x="241" y="235"/>
                  <a:pt x="245" y="230"/>
                  <a:pt x="245" y="224"/>
                </a:cubicBezTo>
                <a:cubicBezTo>
                  <a:pt x="245" y="64"/>
                  <a:pt x="245" y="64"/>
                  <a:pt x="245" y="64"/>
                </a:cubicBezTo>
                <a:cubicBezTo>
                  <a:pt x="245" y="63"/>
                  <a:pt x="245" y="61"/>
                  <a:pt x="244" y="60"/>
                </a:cubicBezTo>
                <a:close/>
                <a:moveTo>
                  <a:pt x="192" y="36"/>
                </a:moveTo>
                <a:cubicBezTo>
                  <a:pt x="210" y="54"/>
                  <a:pt x="210" y="54"/>
                  <a:pt x="210" y="54"/>
                </a:cubicBezTo>
                <a:cubicBezTo>
                  <a:pt x="192" y="54"/>
                  <a:pt x="192" y="54"/>
                  <a:pt x="192" y="54"/>
                </a:cubicBezTo>
                <a:lnTo>
                  <a:pt x="192" y="36"/>
                </a:lnTo>
                <a:close/>
                <a:moveTo>
                  <a:pt x="149" y="278"/>
                </a:moveTo>
                <a:cubicBezTo>
                  <a:pt x="21" y="278"/>
                  <a:pt x="21" y="278"/>
                  <a:pt x="21" y="278"/>
                </a:cubicBezTo>
                <a:cubicBezTo>
                  <a:pt x="21" y="86"/>
                  <a:pt x="21" y="86"/>
                  <a:pt x="21" y="86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34"/>
                  <a:pt x="101" y="139"/>
                  <a:pt x="107" y="139"/>
                </a:cubicBezTo>
                <a:cubicBezTo>
                  <a:pt x="149" y="139"/>
                  <a:pt x="149" y="139"/>
                  <a:pt x="149" y="139"/>
                </a:cubicBezTo>
                <a:lnTo>
                  <a:pt x="149" y="278"/>
                </a:lnTo>
                <a:close/>
                <a:moveTo>
                  <a:pt x="117" y="118"/>
                </a:moveTo>
                <a:cubicBezTo>
                  <a:pt x="117" y="100"/>
                  <a:pt x="117" y="100"/>
                  <a:pt x="117" y="100"/>
                </a:cubicBezTo>
                <a:cubicBezTo>
                  <a:pt x="135" y="118"/>
                  <a:pt x="135" y="118"/>
                  <a:pt x="135" y="118"/>
                </a:cubicBezTo>
                <a:lnTo>
                  <a:pt x="117" y="118"/>
                </a:lnTo>
                <a:close/>
                <a:moveTo>
                  <a:pt x="224" y="214"/>
                </a:moveTo>
                <a:cubicBezTo>
                  <a:pt x="171" y="214"/>
                  <a:pt x="171" y="214"/>
                  <a:pt x="171" y="214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6"/>
                  <a:pt x="170" y="125"/>
                  <a:pt x="169" y="123"/>
                </a:cubicBezTo>
                <a:cubicBezTo>
                  <a:pt x="169" y="122"/>
                  <a:pt x="168" y="121"/>
                  <a:pt x="167" y="120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3" y="65"/>
                  <a:pt x="111" y="64"/>
                  <a:pt x="108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22"/>
                  <a:pt x="96" y="22"/>
                  <a:pt x="96" y="22"/>
                </a:cubicBezTo>
                <a:cubicBezTo>
                  <a:pt x="171" y="22"/>
                  <a:pt x="171" y="22"/>
                  <a:pt x="171" y="22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70"/>
                  <a:pt x="175" y="75"/>
                  <a:pt x="181" y="75"/>
                </a:cubicBezTo>
                <a:cubicBezTo>
                  <a:pt x="224" y="75"/>
                  <a:pt x="224" y="75"/>
                  <a:pt x="224" y="75"/>
                </a:cubicBezTo>
                <a:lnTo>
                  <a:pt x="224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2885386" y="1444714"/>
            <a:ext cx="175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Координационный центр СДУ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467544" y="2658978"/>
            <a:ext cx="154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Центры дневного пребывания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2411760" y="2658978"/>
            <a:ext cx="1406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проката ТСР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3923928" y="2658978"/>
            <a:ext cx="1946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Медицинские объекты по гериатрии, реабилитации и паллиативной помощи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393854" y="1444714"/>
            <a:ext cx="165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Межведомственное взаимодействие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7596336" y="1444714"/>
            <a:ext cx="121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 данных СДУ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5001564" y="1444714"/>
            <a:ext cx="180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Колл</a:t>
            </a:r>
            <a:r>
              <a:rPr lang="en-US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по вопросам СДУ </a:t>
            </a:r>
          </a:p>
        </p:txBody>
      </p:sp>
      <p:grpSp>
        <p:nvGrpSpPr>
          <p:cNvPr id="91" name="Group 477"/>
          <p:cNvGrpSpPr>
            <a:grpSpLocks noChangeAspect="1"/>
          </p:cNvGrpSpPr>
          <p:nvPr/>
        </p:nvGrpSpPr>
        <p:grpSpPr bwMode="auto">
          <a:xfrm>
            <a:off x="970535" y="2187049"/>
            <a:ext cx="460276" cy="460276"/>
            <a:chOff x="437" y="1612"/>
            <a:chExt cx="212" cy="212"/>
          </a:xfrm>
          <a:solidFill>
            <a:srgbClr val="00519A"/>
          </a:solidFill>
        </p:grpSpPr>
        <p:sp>
          <p:nvSpPr>
            <p:cNvPr id="92" name="Freeform 401"/>
            <p:cNvSpPr>
              <a:spLocks noEditPoints="1"/>
            </p:cNvSpPr>
            <p:nvPr/>
          </p:nvSpPr>
          <p:spPr bwMode="auto">
            <a:xfrm>
              <a:off x="479" y="1654"/>
              <a:ext cx="128" cy="128"/>
            </a:xfrm>
            <a:custGeom>
              <a:avLst/>
              <a:gdLst>
                <a:gd name="T0" fmla="*/ 96 w 192"/>
                <a:gd name="T1" fmla="*/ 0 h 192"/>
                <a:gd name="T2" fmla="*/ 0 w 192"/>
                <a:gd name="T3" fmla="*/ 96 h 192"/>
                <a:gd name="T4" fmla="*/ 96 w 192"/>
                <a:gd name="T5" fmla="*/ 192 h 192"/>
                <a:gd name="T6" fmla="*/ 192 w 192"/>
                <a:gd name="T7" fmla="*/ 96 h 192"/>
                <a:gd name="T8" fmla="*/ 96 w 192"/>
                <a:gd name="T9" fmla="*/ 0 h 192"/>
                <a:gd name="T10" fmla="*/ 96 w 192"/>
                <a:gd name="T11" fmla="*/ 170 h 192"/>
                <a:gd name="T12" fmla="*/ 21 w 192"/>
                <a:gd name="T13" fmla="*/ 96 h 192"/>
                <a:gd name="T14" fmla="*/ 96 w 192"/>
                <a:gd name="T15" fmla="*/ 21 h 192"/>
                <a:gd name="T16" fmla="*/ 170 w 192"/>
                <a:gd name="T17" fmla="*/ 96 h 192"/>
                <a:gd name="T18" fmla="*/ 96 w 192"/>
                <a:gd name="T19" fmla="*/ 1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96" y="170"/>
                  </a:moveTo>
                  <a:cubicBezTo>
                    <a:pt x="54" y="170"/>
                    <a:pt x="21" y="137"/>
                    <a:pt x="21" y="96"/>
                  </a:cubicBezTo>
                  <a:cubicBezTo>
                    <a:pt x="21" y="54"/>
                    <a:pt x="54" y="21"/>
                    <a:pt x="96" y="21"/>
                  </a:cubicBezTo>
                  <a:cubicBezTo>
                    <a:pt x="137" y="21"/>
                    <a:pt x="170" y="54"/>
                    <a:pt x="170" y="96"/>
                  </a:cubicBezTo>
                  <a:cubicBezTo>
                    <a:pt x="170" y="137"/>
                    <a:pt x="137" y="170"/>
                    <a:pt x="96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93" name="Freeform 402"/>
            <p:cNvSpPr>
              <a:spLocks/>
            </p:cNvSpPr>
            <p:nvPr/>
          </p:nvSpPr>
          <p:spPr bwMode="auto">
            <a:xfrm>
              <a:off x="621" y="1711"/>
              <a:ext cx="28" cy="14"/>
            </a:xfrm>
            <a:custGeom>
              <a:avLst/>
              <a:gdLst>
                <a:gd name="T0" fmla="*/ 32 w 43"/>
                <a:gd name="T1" fmla="*/ 0 h 21"/>
                <a:gd name="T2" fmla="*/ 11 w 43"/>
                <a:gd name="T3" fmla="*/ 0 h 21"/>
                <a:gd name="T4" fmla="*/ 0 w 43"/>
                <a:gd name="T5" fmla="*/ 11 h 21"/>
                <a:gd name="T6" fmla="*/ 11 w 43"/>
                <a:gd name="T7" fmla="*/ 21 h 21"/>
                <a:gd name="T8" fmla="*/ 32 w 43"/>
                <a:gd name="T9" fmla="*/ 21 h 21"/>
                <a:gd name="T10" fmla="*/ 43 w 43"/>
                <a:gd name="T11" fmla="*/ 11 h 21"/>
                <a:gd name="T12" fmla="*/ 32 w 4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1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3" y="17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94" name="Freeform 403"/>
            <p:cNvSpPr>
              <a:spLocks/>
            </p:cNvSpPr>
            <p:nvPr/>
          </p:nvSpPr>
          <p:spPr bwMode="auto">
            <a:xfrm>
              <a:off x="437" y="1711"/>
              <a:ext cx="28" cy="14"/>
            </a:xfrm>
            <a:custGeom>
              <a:avLst/>
              <a:gdLst>
                <a:gd name="T0" fmla="*/ 32 w 42"/>
                <a:gd name="T1" fmla="*/ 0 h 21"/>
                <a:gd name="T2" fmla="*/ 10 w 42"/>
                <a:gd name="T3" fmla="*/ 0 h 21"/>
                <a:gd name="T4" fmla="*/ 0 w 42"/>
                <a:gd name="T5" fmla="*/ 11 h 21"/>
                <a:gd name="T6" fmla="*/ 10 w 42"/>
                <a:gd name="T7" fmla="*/ 21 h 21"/>
                <a:gd name="T8" fmla="*/ 32 w 42"/>
                <a:gd name="T9" fmla="*/ 21 h 21"/>
                <a:gd name="T10" fmla="*/ 42 w 42"/>
                <a:gd name="T11" fmla="*/ 11 h 21"/>
                <a:gd name="T12" fmla="*/ 32 w 4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1">
                  <a:moveTo>
                    <a:pt x="3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8" y="21"/>
                    <a:pt x="42" y="17"/>
                    <a:pt x="42" y="11"/>
                  </a:cubicBezTo>
                  <a:cubicBezTo>
                    <a:pt x="42" y="5"/>
                    <a:pt x="38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19" name="Freeform 404"/>
            <p:cNvSpPr>
              <a:spLocks/>
            </p:cNvSpPr>
            <p:nvPr/>
          </p:nvSpPr>
          <p:spPr bwMode="auto">
            <a:xfrm>
              <a:off x="536" y="1612"/>
              <a:ext cx="14" cy="28"/>
            </a:xfrm>
            <a:custGeom>
              <a:avLst/>
              <a:gdLst>
                <a:gd name="T0" fmla="*/ 11 w 21"/>
                <a:gd name="T1" fmla="*/ 42 h 42"/>
                <a:gd name="T2" fmla="*/ 21 w 21"/>
                <a:gd name="T3" fmla="*/ 32 h 42"/>
                <a:gd name="T4" fmla="*/ 21 w 21"/>
                <a:gd name="T5" fmla="*/ 10 h 42"/>
                <a:gd name="T6" fmla="*/ 11 w 21"/>
                <a:gd name="T7" fmla="*/ 0 h 42"/>
                <a:gd name="T8" fmla="*/ 0 w 21"/>
                <a:gd name="T9" fmla="*/ 10 h 42"/>
                <a:gd name="T10" fmla="*/ 0 w 21"/>
                <a:gd name="T11" fmla="*/ 32 h 42"/>
                <a:gd name="T12" fmla="*/ 11 w 2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2">
                  <a:moveTo>
                    <a:pt x="11" y="42"/>
                  </a:moveTo>
                  <a:cubicBezTo>
                    <a:pt x="17" y="42"/>
                    <a:pt x="21" y="38"/>
                    <a:pt x="21" y="3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1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20" name="Freeform 405"/>
            <p:cNvSpPr>
              <a:spLocks/>
            </p:cNvSpPr>
            <p:nvPr/>
          </p:nvSpPr>
          <p:spPr bwMode="auto">
            <a:xfrm>
              <a:off x="536" y="1796"/>
              <a:ext cx="14" cy="28"/>
            </a:xfrm>
            <a:custGeom>
              <a:avLst/>
              <a:gdLst>
                <a:gd name="T0" fmla="*/ 11 w 21"/>
                <a:gd name="T1" fmla="*/ 0 h 43"/>
                <a:gd name="T2" fmla="*/ 0 w 21"/>
                <a:gd name="T3" fmla="*/ 11 h 43"/>
                <a:gd name="T4" fmla="*/ 0 w 21"/>
                <a:gd name="T5" fmla="*/ 32 h 43"/>
                <a:gd name="T6" fmla="*/ 11 w 21"/>
                <a:gd name="T7" fmla="*/ 43 h 43"/>
                <a:gd name="T8" fmla="*/ 21 w 21"/>
                <a:gd name="T9" fmla="*/ 32 h 43"/>
                <a:gd name="T10" fmla="*/ 21 w 21"/>
                <a:gd name="T11" fmla="*/ 11 h 43"/>
                <a:gd name="T12" fmla="*/ 11 w 21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17" y="43"/>
                    <a:pt x="21" y="38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21" name="Freeform 406"/>
            <p:cNvSpPr>
              <a:spLocks/>
            </p:cNvSpPr>
            <p:nvPr/>
          </p:nvSpPr>
          <p:spPr bwMode="auto">
            <a:xfrm>
              <a:off x="595" y="1640"/>
              <a:ext cx="26" cy="25"/>
            </a:xfrm>
            <a:custGeom>
              <a:avLst/>
              <a:gdLst>
                <a:gd name="T0" fmla="*/ 20 w 39"/>
                <a:gd name="T1" fmla="*/ 5 h 38"/>
                <a:gd name="T2" fmla="*/ 5 w 39"/>
                <a:gd name="T3" fmla="*/ 20 h 38"/>
                <a:gd name="T4" fmla="*/ 5 w 39"/>
                <a:gd name="T5" fmla="*/ 35 h 38"/>
                <a:gd name="T6" fmla="*/ 12 w 39"/>
                <a:gd name="T7" fmla="*/ 38 h 38"/>
                <a:gd name="T8" fmla="*/ 20 w 39"/>
                <a:gd name="T9" fmla="*/ 35 h 38"/>
                <a:gd name="T10" fmla="*/ 35 w 39"/>
                <a:gd name="T11" fmla="*/ 20 h 38"/>
                <a:gd name="T12" fmla="*/ 35 w 39"/>
                <a:gd name="T13" fmla="*/ 5 h 38"/>
                <a:gd name="T14" fmla="*/ 20 w 39"/>
                <a:gd name="T1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0" y="5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24"/>
                    <a:pt x="0" y="31"/>
                    <a:pt x="5" y="35"/>
                  </a:cubicBezTo>
                  <a:cubicBezTo>
                    <a:pt x="7" y="37"/>
                    <a:pt x="9" y="38"/>
                    <a:pt x="12" y="38"/>
                  </a:cubicBezTo>
                  <a:cubicBezTo>
                    <a:pt x="15" y="38"/>
                    <a:pt x="18" y="37"/>
                    <a:pt x="20" y="35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4" y="0"/>
                    <a:pt x="20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22" name="Freeform 407"/>
            <p:cNvSpPr>
              <a:spLocks/>
            </p:cNvSpPr>
            <p:nvPr/>
          </p:nvSpPr>
          <p:spPr bwMode="auto">
            <a:xfrm>
              <a:off x="465" y="1770"/>
              <a:ext cx="26" cy="25"/>
            </a:xfrm>
            <a:custGeom>
              <a:avLst/>
              <a:gdLst>
                <a:gd name="T0" fmla="*/ 20 w 39"/>
                <a:gd name="T1" fmla="*/ 5 h 38"/>
                <a:gd name="T2" fmla="*/ 5 w 39"/>
                <a:gd name="T3" fmla="*/ 20 h 38"/>
                <a:gd name="T4" fmla="*/ 5 w 39"/>
                <a:gd name="T5" fmla="*/ 35 h 38"/>
                <a:gd name="T6" fmla="*/ 12 w 39"/>
                <a:gd name="T7" fmla="*/ 38 h 38"/>
                <a:gd name="T8" fmla="*/ 20 w 39"/>
                <a:gd name="T9" fmla="*/ 35 h 38"/>
                <a:gd name="T10" fmla="*/ 35 w 39"/>
                <a:gd name="T11" fmla="*/ 20 h 38"/>
                <a:gd name="T12" fmla="*/ 35 w 39"/>
                <a:gd name="T13" fmla="*/ 5 h 38"/>
                <a:gd name="T14" fmla="*/ 20 w 39"/>
                <a:gd name="T1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0" y="5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24"/>
                    <a:pt x="0" y="31"/>
                    <a:pt x="5" y="35"/>
                  </a:cubicBezTo>
                  <a:cubicBezTo>
                    <a:pt x="7" y="37"/>
                    <a:pt x="9" y="38"/>
                    <a:pt x="12" y="38"/>
                  </a:cubicBezTo>
                  <a:cubicBezTo>
                    <a:pt x="15" y="38"/>
                    <a:pt x="18" y="37"/>
                    <a:pt x="20" y="35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4" y="0"/>
                    <a:pt x="20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23" name="Freeform 408"/>
            <p:cNvSpPr>
              <a:spLocks/>
            </p:cNvSpPr>
            <p:nvPr/>
          </p:nvSpPr>
          <p:spPr bwMode="auto">
            <a:xfrm>
              <a:off x="465" y="1640"/>
              <a:ext cx="26" cy="25"/>
            </a:xfrm>
            <a:custGeom>
              <a:avLst/>
              <a:gdLst>
                <a:gd name="T0" fmla="*/ 20 w 39"/>
                <a:gd name="T1" fmla="*/ 35 h 38"/>
                <a:gd name="T2" fmla="*/ 27 w 39"/>
                <a:gd name="T3" fmla="*/ 38 h 38"/>
                <a:gd name="T4" fmla="*/ 35 w 39"/>
                <a:gd name="T5" fmla="*/ 35 h 38"/>
                <a:gd name="T6" fmla="*/ 35 w 39"/>
                <a:gd name="T7" fmla="*/ 20 h 38"/>
                <a:gd name="T8" fmla="*/ 20 w 39"/>
                <a:gd name="T9" fmla="*/ 5 h 38"/>
                <a:gd name="T10" fmla="*/ 5 w 39"/>
                <a:gd name="T11" fmla="*/ 5 h 38"/>
                <a:gd name="T12" fmla="*/ 5 w 39"/>
                <a:gd name="T13" fmla="*/ 20 h 38"/>
                <a:gd name="T14" fmla="*/ 20 w 39"/>
                <a:gd name="T15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0" y="35"/>
                  </a:moveTo>
                  <a:cubicBezTo>
                    <a:pt x="22" y="37"/>
                    <a:pt x="24" y="38"/>
                    <a:pt x="27" y="38"/>
                  </a:cubicBezTo>
                  <a:cubicBezTo>
                    <a:pt x="30" y="38"/>
                    <a:pt x="33" y="37"/>
                    <a:pt x="35" y="35"/>
                  </a:cubicBezTo>
                  <a:cubicBezTo>
                    <a:pt x="39" y="31"/>
                    <a:pt x="39" y="24"/>
                    <a:pt x="35" y="2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5" y="0"/>
                    <a:pt x="9" y="0"/>
                    <a:pt x="5" y="5"/>
                  </a:cubicBezTo>
                  <a:cubicBezTo>
                    <a:pt x="0" y="9"/>
                    <a:pt x="0" y="15"/>
                    <a:pt x="5" y="20"/>
                  </a:cubicBezTo>
                  <a:lnTo>
                    <a:pt x="20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24" name="Freeform 409"/>
            <p:cNvSpPr>
              <a:spLocks/>
            </p:cNvSpPr>
            <p:nvPr/>
          </p:nvSpPr>
          <p:spPr bwMode="auto">
            <a:xfrm>
              <a:off x="595" y="1770"/>
              <a:ext cx="26" cy="25"/>
            </a:xfrm>
            <a:custGeom>
              <a:avLst/>
              <a:gdLst>
                <a:gd name="T0" fmla="*/ 20 w 39"/>
                <a:gd name="T1" fmla="*/ 5 h 38"/>
                <a:gd name="T2" fmla="*/ 5 w 39"/>
                <a:gd name="T3" fmla="*/ 5 h 38"/>
                <a:gd name="T4" fmla="*/ 5 w 39"/>
                <a:gd name="T5" fmla="*/ 20 h 38"/>
                <a:gd name="T6" fmla="*/ 20 w 39"/>
                <a:gd name="T7" fmla="*/ 35 h 38"/>
                <a:gd name="T8" fmla="*/ 27 w 39"/>
                <a:gd name="T9" fmla="*/ 38 h 38"/>
                <a:gd name="T10" fmla="*/ 35 w 39"/>
                <a:gd name="T11" fmla="*/ 35 h 38"/>
                <a:gd name="T12" fmla="*/ 35 w 39"/>
                <a:gd name="T13" fmla="*/ 20 h 38"/>
                <a:gd name="T14" fmla="*/ 20 w 39"/>
                <a:gd name="T1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0" y="5"/>
                  </a:moveTo>
                  <a:cubicBezTo>
                    <a:pt x="16" y="0"/>
                    <a:pt x="9" y="0"/>
                    <a:pt x="5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2" y="37"/>
                    <a:pt x="25" y="38"/>
                    <a:pt x="27" y="38"/>
                  </a:cubicBezTo>
                  <a:cubicBezTo>
                    <a:pt x="30" y="38"/>
                    <a:pt x="33" y="37"/>
                    <a:pt x="35" y="35"/>
                  </a:cubicBezTo>
                  <a:cubicBezTo>
                    <a:pt x="39" y="31"/>
                    <a:pt x="39" y="24"/>
                    <a:pt x="35" y="2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</p:grpSp>
      <p:sp>
        <p:nvSpPr>
          <p:cNvPr id="125" name="Freeform 519"/>
          <p:cNvSpPr>
            <a:spLocks noChangeAspect="1" noEditPoints="1"/>
          </p:cNvSpPr>
          <p:nvPr/>
        </p:nvSpPr>
        <p:spPr bwMode="auto">
          <a:xfrm>
            <a:off x="2846714" y="2160977"/>
            <a:ext cx="408032" cy="460276"/>
          </a:xfrm>
          <a:custGeom>
            <a:avLst/>
            <a:gdLst>
              <a:gd name="T0" fmla="*/ 246 w 246"/>
              <a:gd name="T1" fmla="*/ 257 h 278"/>
              <a:gd name="T2" fmla="*/ 225 w 246"/>
              <a:gd name="T3" fmla="*/ 278 h 278"/>
              <a:gd name="T4" fmla="*/ 203 w 246"/>
              <a:gd name="T5" fmla="*/ 257 h 278"/>
              <a:gd name="T6" fmla="*/ 225 w 246"/>
              <a:gd name="T7" fmla="*/ 236 h 278"/>
              <a:gd name="T8" fmla="*/ 246 w 246"/>
              <a:gd name="T9" fmla="*/ 257 h 278"/>
              <a:gd name="T10" fmla="*/ 65 w 246"/>
              <a:gd name="T11" fmla="*/ 236 h 278"/>
              <a:gd name="T12" fmla="*/ 43 w 246"/>
              <a:gd name="T13" fmla="*/ 257 h 278"/>
              <a:gd name="T14" fmla="*/ 65 w 246"/>
              <a:gd name="T15" fmla="*/ 278 h 278"/>
              <a:gd name="T16" fmla="*/ 86 w 246"/>
              <a:gd name="T17" fmla="*/ 257 h 278"/>
              <a:gd name="T18" fmla="*/ 65 w 246"/>
              <a:gd name="T19" fmla="*/ 236 h 278"/>
              <a:gd name="T20" fmla="*/ 65 w 246"/>
              <a:gd name="T21" fmla="*/ 59 h 278"/>
              <a:gd name="T22" fmla="*/ 33 w 246"/>
              <a:gd name="T23" fmla="*/ 27 h 278"/>
              <a:gd name="T24" fmla="*/ 19 w 246"/>
              <a:gd name="T25" fmla="*/ 41 h 278"/>
              <a:gd name="T26" fmla="*/ 4 w 246"/>
              <a:gd name="T27" fmla="*/ 41 h 278"/>
              <a:gd name="T28" fmla="*/ 4 w 246"/>
              <a:gd name="T29" fmla="*/ 25 h 278"/>
              <a:gd name="T30" fmla="*/ 25 w 246"/>
              <a:gd name="T31" fmla="*/ 4 h 278"/>
              <a:gd name="T32" fmla="*/ 40 w 246"/>
              <a:gd name="T33" fmla="*/ 4 h 278"/>
              <a:gd name="T34" fmla="*/ 232 w 246"/>
              <a:gd name="T35" fmla="*/ 196 h 278"/>
              <a:gd name="T36" fmla="*/ 235 w 246"/>
              <a:gd name="T37" fmla="*/ 208 h 278"/>
              <a:gd name="T38" fmla="*/ 225 w 246"/>
              <a:gd name="T39" fmla="*/ 214 h 278"/>
              <a:gd name="T40" fmla="*/ 75 w 246"/>
              <a:gd name="T41" fmla="*/ 214 h 278"/>
              <a:gd name="T42" fmla="*/ 65 w 246"/>
              <a:gd name="T43" fmla="*/ 204 h 278"/>
              <a:gd name="T44" fmla="*/ 65 w 246"/>
              <a:gd name="T45" fmla="*/ 59 h 278"/>
              <a:gd name="T46" fmla="*/ 86 w 246"/>
              <a:gd name="T47" fmla="*/ 193 h 278"/>
              <a:gd name="T48" fmla="*/ 199 w 246"/>
              <a:gd name="T49" fmla="*/ 193 h 278"/>
              <a:gd name="T50" fmla="*/ 86 w 246"/>
              <a:gd name="T51" fmla="*/ 80 h 278"/>
              <a:gd name="T52" fmla="*/ 86 w 246"/>
              <a:gd name="T53" fmla="*/ 19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6" h="278">
                <a:moveTo>
                  <a:pt x="246" y="257"/>
                </a:moveTo>
                <a:cubicBezTo>
                  <a:pt x="246" y="269"/>
                  <a:pt x="236" y="278"/>
                  <a:pt x="225" y="278"/>
                </a:cubicBezTo>
                <a:cubicBezTo>
                  <a:pt x="213" y="278"/>
                  <a:pt x="203" y="269"/>
                  <a:pt x="203" y="257"/>
                </a:cubicBezTo>
                <a:cubicBezTo>
                  <a:pt x="203" y="245"/>
                  <a:pt x="213" y="236"/>
                  <a:pt x="225" y="236"/>
                </a:cubicBezTo>
                <a:cubicBezTo>
                  <a:pt x="236" y="236"/>
                  <a:pt x="246" y="245"/>
                  <a:pt x="246" y="257"/>
                </a:cubicBezTo>
                <a:close/>
                <a:moveTo>
                  <a:pt x="65" y="236"/>
                </a:moveTo>
                <a:cubicBezTo>
                  <a:pt x="53" y="236"/>
                  <a:pt x="43" y="245"/>
                  <a:pt x="43" y="257"/>
                </a:cubicBezTo>
                <a:cubicBezTo>
                  <a:pt x="43" y="269"/>
                  <a:pt x="53" y="278"/>
                  <a:pt x="65" y="278"/>
                </a:cubicBezTo>
                <a:cubicBezTo>
                  <a:pt x="76" y="278"/>
                  <a:pt x="86" y="269"/>
                  <a:pt x="86" y="257"/>
                </a:cubicBezTo>
                <a:cubicBezTo>
                  <a:pt x="86" y="245"/>
                  <a:pt x="76" y="236"/>
                  <a:pt x="65" y="236"/>
                </a:cubicBezTo>
                <a:close/>
                <a:moveTo>
                  <a:pt x="65" y="59"/>
                </a:moveTo>
                <a:cubicBezTo>
                  <a:pt x="33" y="27"/>
                  <a:pt x="33" y="27"/>
                  <a:pt x="33" y="27"/>
                </a:cubicBezTo>
                <a:cubicBezTo>
                  <a:pt x="19" y="41"/>
                  <a:pt x="19" y="41"/>
                  <a:pt x="19" y="41"/>
                </a:cubicBezTo>
                <a:cubicBezTo>
                  <a:pt x="15" y="45"/>
                  <a:pt x="8" y="45"/>
                  <a:pt x="4" y="41"/>
                </a:cubicBezTo>
                <a:cubicBezTo>
                  <a:pt x="0" y="36"/>
                  <a:pt x="0" y="30"/>
                  <a:pt x="4" y="25"/>
                </a:cubicBezTo>
                <a:cubicBezTo>
                  <a:pt x="25" y="4"/>
                  <a:pt x="25" y="4"/>
                  <a:pt x="25" y="4"/>
                </a:cubicBezTo>
                <a:cubicBezTo>
                  <a:pt x="29" y="0"/>
                  <a:pt x="36" y="0"/>
                  <a:pt x="40" y="4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35" y="199"/>
                  <a:pt x="236" y="204"/>
                  <a:pt x="235" y="208"/>
                </a:cubicBezTo>
                <a:cubicBezTo>
                  <a:pt x="233" y="212"/>
                  <a:pt x="229" y="214"/>
                  <a:pt x="225" y="214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69" y="214"/>
                  <a:pt x="65" y="210"/>
                  <a:pt x="65" y="204"/>
                </a:cubicBezTo>
                <a:lnTo>
                  <a:pt x="65" y="59"/>
                </a:lnTo>
                <a:close/>
                <a:moveTo>
                  <a:pt x="86" y="193"/>
                </a:moveTo>
                <a:cubicBezTo>
                  <a:pt x="199" y="193"/>
                  <a:pt x="199" y="193"/>
                  <a:pt x="199" y="193"/>
                </a:cubicBezTo>
                <a:cubicBezTo>
                  <a:pt x="86" y="80"/>
                  <a:pt x="86" y="80"/>
                  <a:pt x="86" y="80"/>
                </a:cubicBezTo>
                <a:lnTo>
                  <a:pt x="86" y="1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26" name="Freeform 333"/>
          <p:cNvSpPr>
            <a:spLocks noChangeAspect="1" noEditPoints="1"/>
          </p:cNvSpPr>
          <p:nvPr/>
        </p:nvSpPr>
        <p:spPr bwMode="auto">
          <a:xfrm>
            <a:off x="4604011" y="2160977"/>
            <a:ext cx="460276" cy="460276"/>
          </a:xfrm>
          <a:custGeom>
            <a:avLst/>
            <a:gdLst>
              <a:gd name="T0" fmla="*/ 170 w 298"/>
              <a:gd name="T1" fmla="*/ 86 h 299"/>
              <a:gd name="T2" fmla="*/ 160 w 298"/>
              <a:gd name="T3" fmla="*/ 96 h 299"/>
              <a:gd name="T4" fmla="*/ 138 w 298"/>
              <a:gd name="T5" fmla="*/ 96 h 299"/>
              <a:gd name="T6" fmla="*/ 128 w 298"/>
              <a:gd name="T7" fmla="*/ 86 h 299"/>
              <a:gd name="T8" fmla="*/ 128 w 298"/>
              <a:gd name="T9" fmla="*/ 64 h 299"/>
              <a:gd name="T10" fmla="*/ 138 w 298"/>
              <a:gd name="T11" fmla="*/ 54 h 299"/>
              <a:gd name="T12" fmla="*/ 160 w 298"/>
              <a:gd name="T13" fmla="*/ 54 h 299"/>
              <a:gd name="T14" fmla="*/ 170 w 298"/>
              <a:gd name="T15" fmla="*/ 64 h 299"/>
              <a:gd name="T16" fmla="*/ 298 w 298"/>
              <a:gd name="T17" fmla="*/ 75 h 299"/>
              <a:gd name="T18" fmla="*/ 288 w 298"/>
              <a:gd name="T19" fmla="*/ 288 h 299"/>
              <a:gd name="T20" fmla="*/ 21 w 298"/>
              <a:gd name="T21" fmla="*/ 299 h 299"/>
              <a:gd name="T22" fmla="*/ 10 w 298"/>
              <a:gd name="T23" fmla="*/ 86 h 299"/>
              <a:gd name="T24" fmla="*/ 10 w 298"/>
              <a:gd name="T25" fmla="*/ 64 h 299"/>
              <a:gd name="T26" fmla="*/ 74 w 298"/>
              <a:gd name="T27" fmla="*/ 11 h 299"/>
              <a:gd name="T28" fmla="*/ 213 w 298"/>
              <a:gd name="T29" fmla="*/ 0 h 299"/>
              <a:gd name="T30" fmla="*/ 224 w 298"/>
              <a:gd name="T31" fmla="*/ 64 h 299"/>
              <a:gd name="T32" fmla="*/ 298 w 298"/>
              <a:gd name="T33" fmla="*/ 75 h 299"/>
              <a:gd name="T34" fmla="*/ 160 w 298"/>
              <a:gd name="T35" fmla="*/ 278 h 299"/>
              <a:gd name="T36" fmla="*/ 181 w 298"/>
              <a:gd name="T37" fmla="*/ 214 h 299"/>
              <a:gd name="T38" fmla="*/ 138 w 298"/>
              <a:gd name="T39" fmla="*/ 214 h 299"/>
              <a:gd name="T40" fmla="*/ 117 w 298"/>
              <a:gd name="T41" fmla="*/ 278 h 299"/>
              <a:gd name="T42" fmla="*/ 138 w 298"/>
              <a:gd name="T43" fmla="*/ 214 h 299"/>
              <a:gd name="T44" fmla="*/ 213 w 298"/>
              <a:gd name="T45" fmla="*/ 86 h 299"/>
              <a:gd name="T46" fmla="*/ 202 w 298"/>
              <a:gd name="T47" fmla="*/ 22 h 299"/>
              <a:gd name="T48" fmla="*/ 96 w 298"/>
              <a:gd name="T49" fmla="*/ 75 h 299"/>
              <a:gd name="T50" fmla="*/ 32 w 298"/>
              <a:gd name="T51" fmla="*/ 86 h 299"/>
              <a:gd name="T52" fmla="*/ 96 w 298"/>
              <a:gd name="T53" fmla="*/ 278 h 299"/>
              <a:gd name="T54" fmla="*/ 106 w 298"/>
              <a:gd name="T55" fmla="*/ 192 h 299"/>
              <a:gd name="T56" fmla="*/ 202 w 298"/>
              <a:gd name="T57" fmla="*/ 203 h 299"/>
              <a:gd name="T58" fmla="*/ 266 w 298"/>
              <a:gd name="T59" fmla="*/ 278 h 299"/>
              <a:gd name="T60" fmla="*/ 64 w 298"/>
              <a:gd name="T61" fmla="*/ 107 h 299"/>
              <a:gd name="T62" fmla="*/ 64 w 298"/>
              <a:gd name="T63" fmla="*/ 128 h 299"/>
              <a:gd name="T64" fmla="*/ 64 w 298"/>
              <a:gd name="T65" fmla="*/ 107 h 299"/>
              <a:gd name="T66" fmla="*/ 53 w 298"/>
              <a:gd name="T67" fmla="*/ 160 h 299"/>
              <a:gd name="T68" fmla="*/ 74 w 298"/>
              <a:gd name="T69" fmla="*/ 160 h 299"/>
              <a:gd name="T70" fmla="*/ 106 w 298"/>
              <a:gd name="T71" fmla="*/ 150 h 299"/>
              <a:gd name="T72" fmla="*/ 106 w 298"/>
              <a:gd name="T73" fmla="*/ 171 h 299"/>
              <a:gd name="T74" fmla="*/ 106 w 298"/>
              <a:gd name="T75" fmla="*/ 150 h 299"/>
              <a:gd name="T76" fmla="*/ 96 w 298"/>
              <a:gd name="T77" fmla="*/ 118 h 299"/>
              <a:gd name="T78" fmla="*/ 117 w 298"/>
              <a:gd name="T79" fmla="*/ 118 h 299"/>
              <a:gd name="T80" fmla="*/ 149 w 298"/>
              <a:gd name="T81" fmla="*/ 150 h 299"/>
              <a:gd name="T82" fmla="*/ 149 w 298"/>
              <a:gd name="T83" fmla="*/ 171 h 299"/>
              <a:gd name="T84" fmla="*/ 149 w 298"/>
              <a:gd name="T85" fmla="*/ 150 h 299"/>
              <a:gd name="T86" fmla="*/ 181 w 298"/>
              <a:gd name="T87" fmla="*/ 160 h 299"/>
              <a:gd name="T88" fmla="*/ 202 w 298"/>
              <a:gd name="T89" fmla="*/ 160 h 299"/>
              <a:gd name="T90" fmla="*/ 192 w 298"/>
              <a:gd name="T91" fmla="*/ 107 h 299"/>
              <a:gd name="T92" fmla="*/ 192 w 298"/>
              <a:gd name="T93" fmla="*/ 128 h 299"/>
              <a:gd name="T94" fmla="*/ 192 w 298"/>
              <a:gd name="T95" fmla="*/ 107 h 299"/>
              <a:gd name="T96" fmla="*/ 53 w 298"/>
              <a:gd name="T97" fmla="*/ 203 h 299"/>
              <a:gd name="T98" fmla="*/ 74 w 298"/>
              <a:gd name="T99" fmla="*/ 203 h 299"/>
              <a:gd name="T100" fmla="*/ 64 w 298"/>
              <a:gd name="T101" fmla="*/ 235 h 299"/>
              <a:gd name="T102" fmla="*/ 64 w 298"/>
              <a:gd name="T103" fmla="*/ 256 h 299"/>
              <a:gd name="T104" fmla="*/ 64 w 298"/>
              <a:gd name="T105" fmla="*/ 235 h 299"/>
              <a:gd name="T106" fmla="*/ 245 w 298"/>
              <a:gd name="T107" fmla="*/ 118 h 299"/>
              <a:gd name="T108" fmla="*/ 224 w 298"/>
              <a:gd name="T109" fmla="*/ 118 h 299"/>
              <a:gd name="T110" fmla="*/ 234 w 298"/>
              <a:gd name="T111" fmla="*/ 171 h 299"/>
              <a:gd name="T112" fmla="*/ 234 w 298"/>
              <a:gd name="T113" fmla="*/ 150 h 299"/>
              <a:gd name="T114" fmla="*/ 234 w 298"/>
              <a:gd name="T115" fmla="*/ 171 h 299"/>
              <a:gd name="T116" fmla="*/ 245 w 298"/>
              <a:gd name="T117" fmla="*/ 203 h 299"/>
              <a:gd name="T118" fmla="*/ 224 w 298"/>
              <a:gd name="T119" fmla="*/ 203 h 299"/>
              <a:gd name="T120" fmla="*/ 234 w 298"/>
              <a:gd name="T121" fmla="*/ 256 h 299"/>
              <a:gd name="T122" fmla="*/ 234 w 298"/>
              <a:gd name="T123" fmla="*/ 235 h 299"/>
              <a:gd name="T124" fmla="*/ 234 w 298"/>
              <a:gd name="T125" fmla="*/ 25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8" h="299">
                <a:moveTo>
                  <a:pt x="181" y="75"/>
                </a:moveTo>
                <a:cubicBezTo>
                  <a:pt x="181" y="81"/>
                  <a:pt x="176" y="86"/>
                  <a:pt x="170" y="86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102"/>
                  <a:pt x="155" y="107"/>
                  <a:pt x="149" y="107"/>
                </a:cubicBezTo>
                <a:cubicBezTo>
                  <a:pt x="143" y="107"/>
                  <a:pt x="138" y="102"/>
                  <a:pt x="138" y="96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28" y="86"/>
                  <a:pt x="128" y="86"/>
                  <a:pt x="128" y="86"/>
                </a:cubicBezTo>
                <a:cubicBezTo>
                  <a:pt x="122" y="86"/>
                  <a:pt x="117" y="81"/>
                  <a:pt x="117" y="75"/>
                </a:cubicBezTo>
                <a:cubicBezTo>
                  <a:pt x="117" y="69"/>
                  <a:pt x="122" y="64"/>
                  <a:pt x="12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48"/>
                  <a:pt x="143" y="43"/>
                  <a:pt x="149" y="43"/>
                </a:cubicBezTo>
                <a:cubicBezTo>
                  <a:pt x="155" y="43"/>
                  <a:pt x="160" y="48"/>
                  <a:pt x="160" y="5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0" y="64"/>
                  <a:pt x="170" y="64"/>
                  <a:pt x="170" y="64"/>
                </a:cubicBezTo>
                <a:cubicBezTo>
                  <a:pt x="176" y="64"/>
                  <a:pt x="181" y="69"/>
                  <a:pt x="181" y="75"/>
                </a:cubicBezTo>
                <a:close/>
                <a:moveTo>
                  <a:pt x="298" y="75"/>
                </a:moveTo>
                <a:cubicBezTo>
                  <a:pt x="298" y="81"/>
                  <a:pt x="294" y="86"/>
                  <a:pt x="288" y="86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94"/>
                  <a:pt x="283" y="299"/>
                  <a:pt x="277" y="299"/>
                </a:cubicBezTo>
                <a:cubicBezTo>
                  <a:pt x="21" y="299"/>
                  <a:pt x="21" y="299"/>
                  <a:pt x="21" y="299"/>
                </a:cubicBezTo>
                <a:cubicBezTo>
                  <a:pt x="15" y="299"/>
                  <a:pt x="10" y="294"/>
                  <a:pt x="10" y="288"/>
                </a:cubicBezTo>
                <a:cubicBezTo>
                  <a:pt x="10" y="86"/>
                  <a:pt x="10" y="86"/>
                  <a:pt x="10" y="86"/>
                </a:cubicBezTo>
                <a:cubicBezTo>
                  <a:pt x="4" y="86"/>
                  <a:pt x="0" y="81"/>
                  <a:pt x="0" y="75"/>
                </a:cubicBezTo>
                <a:cubicBezTo>
                  <a:pt x="0" y="69"/>
                  <a:pt x="4" y="64"/>
                  <a:pt x="10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11"/>
                  <a:pt x="74" y="11"/>
                  <a:pt x="74" y="11"/>
                </a:cubicBezTo>
                <a:cubicBezTo>
                  <a:pt x="74" y="5"/>
                  <a:pt x="79" y="0"/>
                  <a:pt x="85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9" y="0"/>
                  <a:pt x="224" y="5"/>
                  <a:pt x="224" y="11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294" y="64"/>
                  <a:pt x="298" y="69"/>
                  <a:pt x="298" y="75"/>
                </a:cubicBezTo>
                <a:close/>
                <a:moveTo>
                  <a:pt x="160" y="214"/>
                </a:moveTo>
                <a:cubicBezTo>
                  <a:pt x="160" y="278"/>
                  <a:pt x="160" y="278"/>
                  <a:pt x="160" y="278"/>
                </a:cubicBezTo>
                <a:cubicBezTo>
                  <a:pt x="181" y="278"/>
                  <a:pt x="181" y="278"/>
                  <a:pt x="181" y="278"/>
                </a:cubicBezTo>
                <a:cubicBezTo>
                  <a:pt x="181" y="214"/>
                  <a:pt x="181" y="214"/>
                  <a:pt x="181" y="214"/>
                </a:cubicBezTo>
                <a:lnTo>
                  <a:pt x="160" y="214"/>
                </a:lnTo>
                <a:close/>
                <a:moveTo>
                  <a:pt x="138" y="214"/>
                </a:moveTo>
                <a:cubicBezTo>
                  <a:pt x="117" y="214"/>
                  <a:pt x="117" y="214"/>
                  <a:pt x="117" y="214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38" y="278"/>
                  <a:pt x="138" y="278"/>
                  <a:pt x="138" y="278"/>
                </a:cubicBezTo>
                <a:lnTo>
                  <a:pt x="138" y="214"/>
                </a:lnTo>
                <a:close/>
                <a:moveTo>
                  <a:pt x="266" y="86"/>
                </a:moveTo>
                <a:cubicBezTo>
                  <a:pt x="213" y="86"/>
                  <a:pt x="213" y="86"/>
                  <a:pt x="213" y="86"/>
                </a:cubicBezTo>
                <a:cubicBezTo>
                  <a:pt x="207" y="86"/>
                  <a:pt x="202" y="81"/>
                  <a:pt x="202" y="75"/>
                </a:cubicBezTo>
                <a:cubicBezTo>
                  <a:pt x="202" y="22"/>
                  <a:pt x="202" y="22"/>
                  <a:pt x="202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75"/>
                  <a:pt x="96" y="75"/>
                  <a:pt x="96" y="75"/>
                </a:cubicBezTo>
                <a:cubicBezTo>
                  <a:pt x="96" y="81"/>
                  <a:pt x="91" y="86"/>
                  <a:pt x="85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278"/>
                  <a:pt x="32" y="278"/>
                  <a:pt x="32" y="278"/>
                </a:cubicBezTo>
                <a:cubicBezTo>
                  <a:pt x="96" y="278"/>
                  <a:pt x="96" y="278"/>
                  <a:pt x="96" y="278"/>
                </a:cubicBezTo>
                <a:cubicBezTo>
                  <a:pt x="96" y="203"/>
                  <a:pt x="96" y="203"/>
                  <a:pt x="96" y="203"/>
                </a:cubicBezTo>
                <a:cubicBezTo>
                  <a:pt x="96" y="197"/>
                  <a:pt x="100" y="192"/>
                  <a:pt x="106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8" y="192"/>
                  <a:pt x="202" y="197"/>
                  <a:pt x="202" y="203"/>
                </a:cubicBezTo>
                <a:cubicBezTo>
                  <a:pt x="202" y="278"/>
                  <a:pt x="202" y="278"/>
                  <a:pt x="202" y="278"/>
                </a:cubicBezTo>
                <a:cubicBezTo>
                  <a:pt x="266" y="278"/>
                  <a:pt x="266" y="278"/>
                  <a:pt x="266" y="278"/>
                </a:cubicBezTo>
                <a:lnTo>
                  <a:pt x="266" y="86"/>
                </a:lnTo>
                <a:close/>
                <a:moveTo>
                  <a:pt x="64" y="107"/>
                </a:moveTo>
                <a:cubicBezTo>
                  <a:pt x="58" y="107"/>
                  <a:pt x="53" y="112"/>
                  <a:pt x="53" y="118"/>
                </a:cubicBezTo>
                <a:cubicBezTo>
                  <a:pt x="53" y="124"/>
                  <a:pt x="58" y="128"/>
                  <a:pt x="64" y="128"/>
                </a:cubicBezTo>
                <a:cubicBezTo>
                  <a:pt x="70" y="128"/>
                  <a:pt x="74" y="124"/>
                  <a:pt x="74" y="118"/>
                </a:cubicBezTo>
                <a:cubicBezTo>
                  <a:pt x="74" y="112"/>
                  <a:pt x="70" y="107"/>
                  <a:pt x="64" y="107"/>
                </a:cubicBezTo>
                <a:close/>
                <a:moveTo>
                  <a:pt x="64" y="150"/>
                </a:moveTo>
                <a:cubicBezTo>
                  <a:pt x="58" y="150"/>
                  <a:pt x="53" y="154"/>
                  <a:pt x="53" y="160"/>
                </a:cubicBezTo>
                <a:cubicBezTo>
                  <a:pt x="53" y="166"/>
                  <a:pt x="58" y="171"/>
                  <a:pt x="64" y="171"/>
                </a:cubicBezTo>
                <a:cubicBezTo>
                  <a:pt x="70" y="171"/>
                  <a:pt x="74" y="166"/>
                  <a:pt x="74" y="160"/>
                </a:cubicBezTo>
                <a:cubicBezTo>
                  <a:pt x="74" y="154"/>
                  <a:pt x="70" y="150"/>
                  <a:pt x="64" y="150"/>
                </a:cubicBezTo>
                <a:close/>
                <a:moveTo>
                  <a:pt x="106" y="150"/>
                </a:moveTo>
                <a:cubicBezTo>
                  <a:pt x="100" y="150"/>
                  <a:pt x="96" y="154"/>
                  <a:pt x="96" y="160"/>
                </a:cubicBezTo>
                <a:cubicBezTo>
                  <a:pt x="96" y="166"/>
                  <a:pt x="100" y="171"/>
                  <a:pt x="106" y="171"/>
                </a:cubicBezTo>
                <a:cubicBezTo>
                  <a:pt x="112" y="171"/>
                  <a:pt x="117" y="166"/>
                  <a:pt x="117" y="160"/>
                </a:cubicBezTo>
                <a:cubicBezTo>
                  <a:pt x="117" y="154"/>
                  <a:pt x="112" y="150"/>
                  <a:pt x="106" y="150"/>
                </a:cubicBezTo>
                <a:close/>
                <a:moveTo>
                  <a:pt x="106" y="107"/>
                </a:moveTo>
                <a:cubicBezTo>
                  <a:pt x="100" y="107"/>
                  <a:pt x="96" y="112"/>
                  <a:pt x="96" y="118"/>
                </a:cubicBezTo>
                <a:cubicBezTo>
                  <a:pt x="96" y="124"/>
                  <a:pt x="100" y="128"/>
                  <a:pt x="106" y="128"/>
                </a:cubicBezTo>
                <a:cubicBezTo>
                  <a:pt x="112" y="128"/>
                  <a:pt x="117" y="124"/>
                  <a:pt x="117" y="118"/>
                </a:cubicBezTo>
                <a:cubicBezTo>
                  <a:pt x="117" y="112"/>
                  <a:pt x="112" y="107"/>
                  <a:pt x="106" y="107"/>
                </a:cubicBezTo>
                <a:close/>
                <a:moveTo>
                  <a:pt x="149" y="150"/>
                </a:moveTo>
                <a:cubicBezTo>
                  <a:pt x="143" y="150"/>
                  <a:pt x="138" y="154"/>
                  <a:pt x="138" y="160"/>
                </a:cubicBezTo>
                <a:cubicBezTo>
                  <a:pt x="138" y="166"/>
                  <a:pt x="143" y="171"/>
                  <a:pt x="149" y="171"/>
                </a:cubicBezTo>
                <a:cubicBezTo>
                  <a:pt x="155" y="171"/>
                  <a:pt x="160" y="166"/>
                  <a:pt x="160" y="160"/>
                </a:cubicBezTo>
                <a:cubicBezTo>
                  <a:pt x="160" y="154"/>
                  <a:pt x="155" y="150"/>
                  <a:pt x="149" y="150"/>
                </a:cubicBezTo>
                <a:close/>
                <a:moveTo>
                  <a:pt x="192" y="150"/>
                </a:moveTo>
                <a:cubicBezTo>
                  <a:pt x="186" y="150"/>
                  <a:pt x="181" y="154"/>
                  <a:pt x="181" y="160"/>
                </a:cubicBezTo>
                <a:cubicBezTo>
                  <a:pt x="181" y="166"/>
                  <a:pt x="186" y="171"/>
                  <a:pt x="192" y="171"/>
                </a:cubicBezTo>
                <a:cubicBezTo>
                  <a:pt x="198" y="171"/>
                  <a:pt x="202" y="166"/>
                  <a:pt x="202" y="160"/>
                </a:cubicBezTo>
                <a:cubicBezTo>
                  <a:pt x="202" y="154"/>
                  <a:pt x="198" y="150"/>
                  <a:pt x="192" y="150"/>
                </a:cubicBezTo>
                <a:close/>
                <a:moveTo>
                  <a:pt x="192" y="107"/>
                </a:moveTo>
                <a:cubicBezTo>
                  <a:pt x="186" y="107"/>
                  <a:pt x="181" y="112"/>
                  <a:pt x="181" y="118"/>
                </a:cubicBezTo>
                <a:cubicBezTo>
                  <a:pt x="181" y="124"/>
                  <a:pt x="186" y="128"/>
                  <a:pt x="192" y="128"/>
                </a:cubicBezTo>
                <a:cubicBezTo>
                  <a:pt x="198" y="128"/>
                  <a:pt x="202" y="124"/>
                  <a:pt x="202" y="118"/>
                </a:cubicBezTo>
                <a:cubicBezTo>
                  <a:pt x="202" y="112"/>
                  <a:pt x="198" y="107"/>
                  <a:pt x="192" y="107"/>
                </a:cubicBezTo>
                <a:close/>
                <a:moveTo>
                  <a:pt x="64" y="192"/>
                </a:moveTo>
                <a:cubicBezTo>
                  <a:pt x="58" y="192"/>
                  <a:pt x="53" y="197"/>
                  <a:pt x="53" y="203"/>
                </a:cubicBezTo>
                <a:cubicBezTo>
                  <a:pt x="53" y="209"/>
                  <a:pt x="58" y="214"/>
                  <a:pt x="64" y="214"/>
                </a:cubicBezTo>
                <a:cubicBezTo>
                  <a:pt x="70" y="214"/>
                  <a:pt x="74" y="209"/>
                  <a:pt x="74" y="203"/>
                </a:cubicBezTo>
                <a:cubicBezTo>
                  <a:pt x="74" y="197"/>
                  <a:pt x="70" y="192"/>
                  <a:pt x="64" y="192"/>
                </a:cubicBezTo>
                <a:close/>
                <a:moveTo>
                  <a:pt x="64" y="235"/>
                </a:moveTo>
                <a:cubicBezTo>
                  <a:pt x="58" y="235"/>
                  <a:pt x="53" y="240"/>
                  <a:pt x="53" y="246"/>
                </a:cubicBezTo>
                <a:cubicBezTo>
                  <a:pt x="53" y="252"/>
                  <a:pt x="58" y="256"/>
                  <a:pt x="64" y="256"/>
                </a:cubicBezTo>
                <a:cubicBezTo>
                  <a:pt x="70" y="256"/>
                  <a:pt x="74" y="252"/>
                  <a:pt x="74" y="246"/>
                </a:cubicBezTo>
                <a:cubicBezTo>
                  <a:pt x="74" y="240"/>
                  <a:pt x="70" y="235"/>
                  <a:pt x="64" y="235"/>
                </a:cubicBezTo>
                <a:close/>
                <a:moveTo>
                  <a:pt x="234" y="128"/>
                </a:moveTo>
                <a:cubicBezTo>
                  <a:pt x="240" y="128"/>
                  <a:pt x="245" y="124"/>
                  <a:pt x="245" y="118"/>
                </a:cubicBezTo>
                <a:cubicBezTo>
                  <a:pt x="245" y="112"/>
                  <a:pt x="240" y="107"/>
                  <a:pt x="234" y="107"/>
                </a:cubicBezTo>
                <a:cubicBezTo>
                  <a:pt x="228" y="107"/>
                  <a:pt x="224" y="112"/>
                  <a:pt x="224" y="118"/>
                </a:cubicBezTo>
                <a:cubicBezTo>
                  <a:pt x="224" y="124"/>
                  <a:pt x="228" y="128"/>
                  <a:pt x="234" y="128"/>
                </a:cubicBezTo>
                <a:close/>
                <a:moveTo>
                  <a:pt x="234" y="171"/>
                </a:moveTo>
                <a:cubicBezTo>
                  <a:pt x="240" y="171"/>
                  <a:pt x="245" y="166"/>
                  <a:pt x="245" y="160"/>
                </a:cubicBezTo>
                <a:cubicBezTo>
                  <a:pt x="245" y="154"/>
                  <a:pt x="240" y="150"/>
                  <a:pt x="234" y="150"/>
                </a:cubicBezTo>
                <a:cubicBezTo>
                  <a:pt x="228" y="150"/>
                  <a:pt x="224" y="154"/>
                  <a:pt x="224" y="160"/>
                </a:cubicBezTo>
                <a:cubicBezTo>
                  <a:pt x="224" y="166"/>
                  <a:pt x="228" y="171"/>
                  <a:pt x="234" y="171"/>
                </a:cubicBezTo>
                <a:close/>
                <a:moveTo>
                  <a:pt x="234" y="214"/>
                </a:moveTo>
                <a:cubicBezTo>
                  <a:pt x="240" y="214"/>
                  <a:pt x="245" y="209"/>
                  <a:pt x="245" y="203"/>
                </a:cubicBezTo>
                <a:cubicBezTo>
                  <a:pt x="245" y="197"/>
                  <a:pt x="240" y="192"/>
                  <a:pt x="234" y="192"/>
                </a:cubicBezTo>
                <a:cubicBezTo>
                  <a:pt x="228" y="192"/>
                  <a:pt x="224" y="197"/>
                  <a:pt x="224" y="203"/>
                </a:cubicBezTo>
                <a:cubicBezTo>
                  <a:pt x="224" y="209"/>
                  <a:pt x="228" y="214"/>
                  <a:pt x="234" y="214"/>
                </a:cubicBezTo>
                <a:close/>
                <a:moveTo>
                  <a:pt x="234" y="256"/>
                </a:moveTo>
                <a:cubicBezTo>
                  <a:pt x="240" y="256"/>
                  <a:pt x="245" y="252"/>
                  <a:pt x="245" y="246"/>
                </a:cubicBezTo>
                <a:cubicBezTo>
                  <a:pt x="245" y="240"/>
                  <a:pt x="240" y="235"/>
                  <a:pt x="234" y="235"/>
                </a:cubicBezTo>
                <a:cubicBezTo>
                  <a:pt x="228" y="235"/>
                  <a:pt x="224" y="240"/>
                  <a:pt x="224" y="246"/>
                </a:cubicBezTo>
                <a:cubicBezTo>
                  <a:pt x="224" y="252"/>
                  <a:pt x="228" y="256"/>
                  <a:pt x="234" y="2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27" name="Freeform 218"/>
          <p:cNvSpPr>
            <a:spLocks noChangeAspect="1" noEditPoints="1"/>
          </p:cNvSpPr>
          <p:nvPr/>
        </p:nvSpPr>
        <p:spPr bwMode="auto">
          <a:xfrm>
            <a:off x="976742" y="874705"/>
            <a:ext cx="425255" cy="460276"/>
          </a:xfrm>
          <a:custGeom>
            <a:avLst/>
            <a:gdLst>
              <a:gd name="T0" fmla="*/ 256 w 256"/>
              <a:gd name="T1" fmla="*/ 138 h 277"/>
              <a:gd name="T2" fmla="*/ 128 w 256"/>
              <a:gd name="T3" fmla="*/ 266 h 277"/>
              <a:gd name="T4" fmla="*/ 53 w 256"/>
              <a:gd name="T5" fmla="*/ 242 h 277"/>
              <a:gd name="T6" fmla="*/ 53 w 256"/>
              <a:gd name="T7" fmla="*/ 266 h 277"/>
              <a:gd name="T8" fmla="*/ 43 w 256"/>
              <a:gd name="T9" fmla="*/ 277 h 277"/>
              <a:gd name="T10" fmla="*/ 32 w 256"/>
              <a:gd name="T11" fmla="*/ 266 h 277"/>
              <a:gd name="T12" fmla="*/ 32 w 256"/>
              <a:gd name="T13" fmla="*/ 213 h 277"/>
              <a:gd name="T14" fmla="*/ 43 w 256"/>
              <a:gd name="T15" fmla="*/ 202 h 277"/>
              <a:gd name="T16" fmla="*/ 96 w 256"/>
              <a:gd name="T17" fmla="*/ 202 h 277"/>
              <a:gd name="T18" fmla="*/ 107 w 256"/>
              <a:gd name="T19" fmla="*/ 213 h 277"/>
              <a:gd name="T20" fmla="*/ 96 w 256"/>
              <a:gd name="T21" fmla="*/ 224 h 277"/>
              <a:gd name="T22" fmla="*/ 64 w 256"/>
              <a:gd name="T23" fmla="*/ 224 h 277"/>
              <a:gd name="T24" fmla="*/ 128 w 256"/>
              <a:gd name="T25" fmla="*/ 245 h 277"/>
              <a:gd name="T26" fmla="*/ 235 w 256"/>
              <a:gd name="T27" fmla="*/ 138 h 277"/>
              <a:gd name="T28" fmla="*/ 245 w 256"/>
              <a:gd name="T29" fmla="*/ 128 h 277"/>
              <a:gd name="T30" fmla="*/ 256 w 256"/>
              <a:gd name="T31" fmla="*/ 138 h 277"/>
              <a:gd name="T32" fmla="*/ 128 w 256"/>
              <a:gd name="T33" fmla="*/ 32 h 277"/>
              <a:gd name="T34" fmla="*/ 192 w 256"/>
              <a:gd name="T35" fmla="*/ 53 h 277"/>
              <a:gd name="T36" fmla="*/ 160 w 256"/>
              <a:gd name="T37" fmla="*/ 53 h 277"/>
              <a:gd name="T38" fmla="*/ 149 w 256"/>
              <a:gd name="T39" fmla="*/ 64 h 277"/>
              <a:gd name="T40" fmla="*/ 160 w 256"/>
              <a:gd name="T41" fmla="*/ 74 h 277"/>
              <a:gd name="T42" fmla="*/ 213 w 256"/>
              <a:gd name="T43" fmla="*/ 74 h 277"/>
              <a:gd name="T44" fmla="*/ 224 w 256"/>
              <a:gd name="T45" fmla="*/ 64 h 277"/>
              <a:gd name="T46" fmla="*/ 224 w 256"/>
              <a:gd name="T47" fmla="*/ 10 h 277"/>
              <a:gd name="T48" fmla="*/ 213 w 256"/>
              <a:gd name="T49" fmla="*/ 0 h 277"/>
              <a:gd name="T50" fmla="*/ 203 w 256"/>
              <a:gd name="T51" fmla="*/ 10 h 277"/>
              <a:gd name="T52" fmla="*/ 203 w 256"/>
              <a:gd name="T53" fmla="*/ 35 h 277"/>
              <a:gd name="T54" fmla="*/ 128 w 256"/>
              <a:gd name="T55" fmla="*/ 10 h 277"/>
              <a:gd name="T56" fmla="*/ 0 w 256"/>
              <a:gd name="T57" fmla="*/ 138 h 277"/>
              <a:gd name="T58" fmla="*/ 11 w 256"/>
              <a:gd name="T59" fmla="*/ 149 h 277"/>
              <a:gd name="T60" fmla="*/ 21 w 256"/>
              <a:gd name="T61" fmla="*/ 138 h 277"/>
              <a:gd name="T62" fmla="*/ 128 w 256"/>
              <a:gd name="T63" fmla="*/ 3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6" h="277">
                <a:moveTo>
                  <a:pt x="256" y="138"/>
                </a:moveTo>
                <a:cubicBezTo>
                  <a:pt x="256" y="209"/>
                  <a:pt x="199" y="266"/>
                  <a:pt x="128" y="266"/>
                </a:cubicBezTo>
                <a:cubicBezTo>
                  <a:pt x="101" y="266"/>
                  <a:pt x="75" y="258"/>
                  <a:pt x="53" y="242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53" y="272"/>
                  <a:pt x="49" y="277"/>
                  <a:pt x="43" y="277"/>
                </a:cubicBezTo>
                <a:cubicBezTo>
                  <a:pt x="37" y="277"/>
                  <a:pt x="32" y="272"/>
                  <a:pt x="32" y="266"/>
                </a:cubicBezTo>
                <a:cubicBezTo>
                  <a:pt x="32" y="213"/>
                  <a:pt x="32" y="213"/>
                  <a:pt x="32" y="213"/>
                </a:cubicBezTo>
                <a:cubicBezTo>
                  <a:pt x="32" y="207"/>
                  <a:pt x="37" y="202"/>
                  <a:pt x="43" y="202"/>
                </a:cubicBezTo>
                <a:cubicBezTo>
                  <a:pt x="96" y="202"/>
                  <a:pt x="96" y="202"/>
                  <a:pt x="96" y="202"/>
                </a:cubicBezTo>
                <a:cubicBezTo>
                  <a:pt x="102" y="202"/>
                  <a:pt x="107" y="207"/>
                  <a:pt x="107" y="213"/>
                </a:cubicBezTo>
                <a:cubicBezTo>
                  <a:pt x="107" y="219"/>
                  <a:pt x="102" y="224"/>
                  <a:pt x="96" y="224"/>
                </a:cubicBezTo>
                <a:cubicBezTo>
                  <a:pt x="64" y="224"/>
                  <a:pt x="64" y="224"/>
                  <a:pt x="64" y="224"/>
                </a:cubicBezTo>
                <a:cubicBezTo>
                  <a:pt x="82" y="237"/>
                  <a:pt x="105" y="245"/>
                  <a:pt x="128" y="245"/>
                </a:cubicBezTo>
                <a:cubicBezTo>
                  <a:pt x="187" y="245"/>
                  <a:pt x="235" y="197"/>
                  <a:pt x="235" y="138"/>
                </a:cubicBezTo>
                <a:cubicBezTo>
                  <a:pt x="235" y="132"/>
                  <a:pt x="239" y="128"/>
                  <a:pt x="245" y="128"/>
                </a:cubicBezTo>
                <a:cubicBezTo>
                  <a:pt x="251" y="128"/>
                  <a:pt x="256" y="132"/>
                  <a:pt x="256" y="138"/>
                </a:cubicBezTo>
                <a:close/>
                <a:moveTo>
                  <a:pt x="128" y="32"/>
                </a:moveTo>
                <a:cubicBezTo>
                  <a:pt x="151" y="32"/>
                  <a:pt x="174" y="39"/>
                  <a:pt x="192" y="53"/>
                </a:cubicBezTo>
                <a:cubicBezTo>
                  <a:pt x="160" y="53"/>
                  <a:pt x="160" y="53"/>
                  <a:pt x="160" y="53"/>
                </a:cubicBezTo>
                <a:cubicBezTo>
                  <a:pt x="154" y="53"/>
                  <a:pt x="149" y="58"/>
                  <a:pt x="149" y="64"/>
                </a:cubicBezTo>
                <a:cubicBezTo>
                  <a:pt x="149" y="70"/>
                  <a:pt x="154" y="74"/>
                  <a:pt x="160" y="74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4"/>
                  <a:pt x="224" y="70"/>
                  <a:pt x="224" y="64"/>
                </a:cubicBezTo>
                <a:cubicBezTo>
                  <a:pt x="224" y="10"/>
                  <a:pt x="224" y="10"/>
                  <a:pt x="224" y="10"/>
                </a:cubicBezTo>
                <a:cubicBezTo>
                  <a:pt x="224" y="4"/>
                  <a:pt x="219" y="0"/>
                  <a:pt x="213" y="0"/>
                </a:cubicBezTo>
                <a:cubicBezTo>
                  <a:pt x="207" y="0"/>
                  <a:pt x="203" y="4"/>
                  <a:pt x="203" y="10"/>
                </a:cubicBezTo>
                <a:cubicBezTo>
                  <a:pt x="203" y="35"/>
                  <a:pt x="203" y="35"/>
                  <a:pt x="203" y="35"/>
                </a:cubicBezTo>
                <a:cubicBezTo>
                  <a:pt x="181" y="19"/>
                  <a:pt x="155" y="10"/>
                  <a:pt x="128" y="10"/>
                </a:cubicBezTo>
                <a:cubicBezTo>
                  <a:pt x="57" y="10"/>
                  <a:pt x="0" y="68"/>
                  <a:pt x="0" y="138"/>
                </a:cubicBezTo>
                <a:cubicBezTo>
                  <a:pt x="0" y="144"/>
                  <a:pt x="5" y="149"/>
                  <a:pt x="11" y="149"/>
                </a:cubicBezTo>
                <a:cubicBezTo>
                  <a:pt x="17" y="149"/>
                  <a:pt x="21" y="144"/>
                  <a:pt x="21" y="138"/>
                </a:cubicBezTo>
                <a:cubicBezTo>
                  <a:pt x="21" y="80"/>
                  <a:pt x="69" y="32"/>
                  <a:pt x="128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28" name="Freeform 349"/>
          <p:cNvSpPr>
            <a:spLocks noChangeAspect="1" noEditPoints="1"/>
          </p:cNvSpPr>
          <p:nvPr/>
        </p:nvSpPr>
        <p:spPr bwMode="auto">
          <a:xfrm>
            <a:off x="7902570" y="910649"/>
            <a:ext cx="469302" cy="460276"/>
          </a:xfrm>
          <a:custGeom>
            <a:avLst/>
            <a:gdLst>
              <a:gd name="T0" fmla="*/ 235 w 235"/>
              <a:gd name="T1" fmla="*/ 155 h 230"/>
              <a:gd name="T2" fmla="*/ 235 w 235"/>
              <a:gd name="T3" fmla="*/ 219 h 230"/>
              <a:gd name="T4" fmla="*/ 224 w 235"/>
              <a:gd name="T5" fmla="*/ 230 h 230"/>
              <a:gd name="T6" fmla="*/ 11 w 235"/>
              <a:gd name="T7" fmla="*/ 230 h 230"/>
              <a:gd name="T8" fmla="*/ 0 w 235"/>
              <a:gd name="T9" fmla="*/ 219 h 230"/>
              <a:gd name="T10" fmla="*/ 0 w 235"/>
              <a:gd name="T11" fmla="*/ 155 h 230"/>
              <a:gd name="T12" fmla="*/ 11 w 235"/>
              <a:gd name="T13" fmla="*/ 145 h 230"/>
              <a:gd name="T14" fmla="*/ 22 w 235"/>
              <a:gd name="T15" fmla="*/ 155 h 230"/>
              <a:gd name="T16" fmla="*/ 22 w 235"/>
              <a:gd name="T17" fmla="*/ 209 h 230"/>
              <a:gd name="T18" fmla="*/ 214 w 235"/>
              <a:gd name="T19" fmla="*/ 209 h 230"/>
              <a:gd name="T20" fmla="*/ 214 w 235"/>
              <a:gd name="T21" fmla="*/ 155 h 230"/>
              <a:gd name="T22" fmla="*/ 224 w 235"/>
              <a:gd name="T23" fmla="*/ 145 h 230"/>
              <a:gd name="T24" fmla="*/ 235 w 235"/>
              <a:gd name="T25" fmla="*/ 155 h 230"/>
              <a:gd name="T26" fmla="*/ 54 w 235"/>
              <a:gd name="T27" fmla="*/ 187 h 230"/>
              <a:gd name="T28" fmla="*/ 182 w 235"/>
              <a:gd name="T29" fmla="*/ 187 h 230"/>
              <a:gd name="T30" fmla="*/ 192 w 235"/>
              <a:gd name="T31" fmla="*/ 177 h 230"/>
              <a:gd name="T32" fmla="*/ 182 w 235"/>
              <a:gd name="T33" fmla="*/ 166 h 230"/>
              <a:gd name="T34" fmla="*/ 54 w 235"/>
              <a:gd name="T35" fmla="*/ 166 h 230"/>
              <a:gd name="T36" fmla="*/ 43 w 235"/>
              <a:gd name="T37" fmla="*/ 177 h 230"/>
              <a:gd name="T38" fmla="*/ 54 w 235"/>
              <a:gd name="T39" fmla="*/ 187 h 230"/>
              <a:gd name="T40" fmla="*/ 53 w 235"/>
              <a:gd name="T41" fmla="*/ 132 h 230"/>
              <a:gd name="T42" fmla="*/ 181 w 235"/>
              <a:gd name="T43" fmla="*/ 145 h 230"/>
              <a:gd name="T44" fmla="*/ 182 w 235"/>
              <a:gd name="T45" fmla="*/ 145 h 230"/>
              <a:gd name="T46" fmla="*/ 192 w 235"/>
              <a:gd name="T47" fmla="*/ 135 h 230"/>
              <a:gd name="T48" fmla="*/ 183 w 235"/>
              <a:gd name="T49" fmla="*/ 123 h 230"/>
              <a:gd name="T50" fmla="*/ 55 w 235"/>
              <a:gd name="T51" fmla="*/ 111 h 230"/>
              <a:gd name="T52" fmla="*/ 44 w 235"/>
              <a:gd name="T53" fmla="*/ 120 h 230"/>
              <a:gd name="T54" fmla="*/ 53 w 235"/>
              <a:gd name="T55" fmla="*/ 132 h 230"/>
              <a:gd name="T56" fmla="*/ 60 w 235"/>
              <a:gd name="T57" fmla="*/ 78 h 230"/>
              <a:gd name="T58" fmla="*/ 185 w 235"/>
              <a:gd name="T59" fmla="*/ 104 h 230"/>
              <a:gd name="T60" fmla="*/ 187 w 235"/>
              <a:gd name="T61" fmla="*/ 104 h 230"/>
              <a:gd name="T62" fmla="*/ 198 w 235"/>
              <a:gd name="T63" fmla="*/ 96 h 230"/>
              <a:gd name="T64" fmla="*/ 190 w 235"/>
              <a:gd name="T65" fmla="*/ 83 h 230"/>
              <a:gd name="T66" fmla="*/ 64 w 235"/>
              <a:gd name="T67" fmla="*/ 58 h 230"/>
              <a:gd name="T68" fmla="*/ 52 w 235"/>
              <a:gd name="T69" fmla="*/ 66 h 230"/>
              <a:gd name="T70" fmla="*/ 60 w 235"/>
              <a:gd name="T71" fmla="*/ 78 h 230"/>
              <a:gd name="T72" fmla="*/ 75 w 235"/>
              <a:gd name="T73" fmla="*/ 23 h 230"/>
              <a:gd name="T74" fmla="*/ 195 w 235"/>
              <a:gd name="T75" fmla="*/ 66 h 230"/>
              <a:gd name="T76" fmla="*/ 199 w 235"/>
              <a:gd name="T77" fmla="*/ 66 h 230"/>
              <a:gd name="T78" fmla="*/ 209 w 235"/>
              <a:gd name="T79" fmla="*/ 59 h 230"/>
              <a:gd name="T80" fmla="*/ 202 w 235"/>
              <a:gd name="T81" fmla="*/ 46 h 230"/>
              <a:gd name="T82" fmla="*/ 82 w 235"/>
              <a:gd name="T83" fmla="*/ 2 h 230"/>
              <a:gd name="T84" fmla="*/ 68 w 235"/>
              <a:gd name="T85" fmla="*/ 9 h 230"/>
              <a:gd name="T86" fmla="*/ 75 w 235"/>
              <a:gd name="T87" fmla="*/ 2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5" h="230">
                <a:moveTo>
                  <a:pt x="235" y="155"/>
                </a:moveTo>
                <a:cubicBezTo>
                  <a:pt x="235" y="219"/>
                  <a:pt x="235" y="219"/>
                  <a:pt x="235" y="219"/>
                </a:cubicBezTo>
                <a:cubicBezTo>
                  <a:pt x="235" y="225"/>
                  <a:pt x="230" y="230"/>
                  <a:pt x="224" y="230"/>
                </a:cubicBezTo>
                <a:cubicBezTo>
                  <a:pt x="11" y="230"/>
                  <a:pt x="11" y="230"/>
                  <a:pt x="11" y="230"/>
                </a:cubicBezTo>
                <a:cubicBezTo>
                  <a:pt x="5" y="230"/>
                  <a:pt x="0" y="225"/>
                  <a:pt x="0" y="219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9"/>
                  <a:pt x="5" y="145"/>
                  <a:pt x="11" y="145"/>
                </a:cubicBezTo>
                <a:cubicBezTo>
                  <a:pt x="17" y="145"/>
                  <a:pt x="22" y="149"/>
                  <a:pt x="22" y="155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214" y="209"/>
                  <a:pt x="214" y="209"/>
                  <a:pt x="214" y="209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214" y="149"/>
                  <a:pt x="218" y="145"/>
                  <a:pt x="224" y="145"/>
                </a:cubicBezTo>
                <a:cubicBezTo>
                  <a:pt x="230" y="145"/>
                  <a:pt x="235" y="149"/>
                  <a:pt x="235" y="155"/>
                </a:cubicBezTo>
                <a:close/>
                <a:moveTo>
                  <a:pt x="54" y="187"/>
                </a:moveTo>
                <a:cubicBezTo>
                  <a:pt x="182" y="187"/>
                  <a:pt x="182" y="187"/>
                  <a:pt x="182" y="187"/>
                </a:cubicBezTo>
                <a:cubicBezTo>
                  <a:pt x="188" y="187"/>
                  <a:pt x="192" y="183"/>
                  <a:pt x="192" y="177"/>
                </a:cubicBezTo>
                <a:cubicBezTo>
                  <a:pt x="192" y="171"/>
                  <a:pt x="188" y="166"/>
                  <a:pt x="182" y="166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48" y="166"/>
                  <a:pt x="43" y="171"/>
                  <a:pt x="43" y="177"/>
                </a:cubicBezTo>
                <a:cubicBezTo>
                  <a:pt x="43" y="183"/>
                  <a:pt x="48" y="187"/>
                  <a:pt x="54" y="187"/>
                </a:cubicBezTo>
                <a:close/>
                <a:moveTo>
                  <a:pt x="53" y="132"/>
                </a:moveTo>
                <a:cubicBezTo>
                  <a:pt x="181" y="145"/>
                  <a:pt x="181" y="145"/>
                  <a:pt x="181" y="145"/>
                </a:cubicBezTo>
                <a:cubicBezTo>
                  <a:pt x="181" y="145"/>
                  <a:pt x="181" y="145"/>
                  <a:pt x="182" y="145"/>
                </a:cubicBezTo>
                <a:cubicBezTo>
                  <a:pt x="187" y="145"/>
                  <a:pt x="192" y="141"/>
                  <a:pt x="192" y="135"/>
                </a:cubicBezTo>
                <a:cubicBezTo>
                  <a:pt x="193" y="129"/>
                  <a:pt x="189" y="124"/>
                  <a:pt x="183" y="123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49" y="110"/>
                  <a:pt x="44" y="114"/>
                  <a:pt x="44" y="120"/>
                </a:cubicBezTo>
                <a:cubicBezTo>
                  <a:pt x="43" y="126"/>
                  <a:pt x="47" y="131"/>
                  <a:pt x="53" y="132"/>
                </a:cubicBezTo>
                <a:close/>
                <a:moveTo>
                  <a:pt x="60" y="78"/>
                </a:moveTo>
                <a:cubicBezTo>
                  <a:pt x="185" y="104"/>
                  <a:pt x="185" y="104"/>
                  <a:pt x="185" y="104"/>
                </a:cubicBezTo>
                <a:cubicBezTo>
                  <a:pt x="186" y="104"/>
                  <a:pt x="187" y="104"/>
                  <a:pt x="187" y="104"/>
                </a:cubicBezTo>
                <a:cubicBezTo>
                  <a:pt x="192" y="104"/>
                  <a:pt x="197" y="101"/>
                  <a:pt x="198" y="96"/>
                </a:cubicBezTo>
                <a:cubicBezTo>
                  <a:pt x="199" y="90"/>
                  <a:pt x="195" y="84"/>
                  <a:pt x="190" y="83"/>
                </a:cubicBezTo>
                <a:cubicBezTo>
                  <a:pt x="64" y="58"/>
                  <a:pt x="64" y="58"/>
                  <a:pt x="64" y="58"/>
                </a:cubicBezTo>
                <a:cubicBezTo>
                  <a:pt x="58" y="56"/>
                  <a:pt x="53" y="60"/>
                  <a:pt x="52" y="66"/>
                </a:cubicBezTo>
                <a:cubicBezTo>
                  <a:pt x="50" y="72"/>
                  <a:pt x="54" y="77"/>
                  <a:pt x="60" y="78"/>
                </a:cubicBezTo>
                <a:close/>
                <a:moveTo>
                  <a:pt x="75" y="23"/>
                </a:moveTo>
                <a:cubicBezTo>
                  <a:pt x="195" y="66"/>
                  <a:pt x="195" y="66"/>
                  <a:pt x="195" y="66"/>
                </a:cubicBezTo>
                <a:cubicBezTo>
                  <a:pt x="196" y="66"/>
                  <a:pt x="198" y="66"/>
                  <a:pt x="199" y="66"/>
                </a:cubicBezTo>
                <a:cubicBezTo>
                  <a:pt x="203" y="66"/>
                  <a:pt x="207" y="64"/>
                  <a:pt x="209" y="59"/>
                </a:cubicBezTo>
                <a:cubicBezTo>
                  <a:pt x="211" y="54"/>
                  <a:pt x="208" y="48"/>
                  <a:pt x="202" y="46"/>
                </a:cubicBezTo>
                <a:cubicBezTo>
                  <a:pt x="82" y="2"/>
                  <a:pt x="82" y="2"/>
                  <a:pt x="82" y="2"/>
                </a:cubicBezTo>
                <a:cubicBezTo>
                  <a:pt x="76" y="0"/>
                  <a:pt x="70" y="3"/>
                  <a:pt x="68" y="9"/>
                </a:cubicBezTo>
                <a:cubicBezTo>
                  <a:pt x="66" y="14"/>
                  <a:pt x="69" y="21"/>
                  <a:pt x="7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29" name="Freeform 234"/>
          <p:cNvSpPr>
            <a:spLocks noChangeAspect="1" noEditPoints="1"/>
          </p:cNvSpPr>
          <p:nvPr/>
        </p:nvSpPr>
        <p:spPr bwMode="auto">
          <a:xfrm>
            <a:off x="5720672" y="910648"/>
            <a:ext cx="369090" cy="460275"/>
          </a:xfrm>
          <a:custGeom>
            <a:avLst/>
            <a:gdLst>
              <a:gd name="T0" fmla="*/ 128 w 256"/>
              <a:gd name="T1" fmla="*/ 0 h 320"/>
              <a:gd name="T2" fmla="*/ 0 w 256"/>
              <a:gd name="T3" fmla="*/ 128 h 320"/>
              <a:gd name="T4" fmla="*/ 0 w 256"/>
              <a:gd name="T5" fmla="*/ 213 h 320"/>
              <a:gd name="T6" fmla="*/ 32 w 256"/>
              <a:gd name="T7" fmla="*/ 245 h 320"/>
              <a:gd name="T8" fmla="*/ 64 w 256"/>
              <a:gd name="T9" fmla="*/ 213 h 320"/>
              <a:gd name="T10" fmla="*/ 64 w 256"/>
              <a:gd name="T11" fmla="*/ 149 h 320"/>
              <a:gd name="T12" fmla="*/ 32 w 256"/>
              <a:gd name="T13" fmla="*/ 117 h 320"/>
              <a:gd name="T14" fmla="*/ 21 w 256"/>
              <a:gd name="T15" fmla="*/ 119 h 320"/>
              <a:gd name="T16" fmla="*/ 128 w 256"/>
              <a:gd name="T17" fmla="*/ 21 h 320"/>
              <a:gd name="T18" fmla="*/ 234 w 256"/>
              <a:gd name="T19" fmla="*/ 119 h 320"/>
              <a:gd name="T20" fmla="*/ 224 w 256"/>
              <a:gd name="T21" fmla="*/ 117 h 320"/>
              <a:gd name="T22" fmla="*/ 192 w 256"/>
              <a:gd name="T23" fmla="*/ 149 h 320"/>
              <a:gd name="T24" fmla="*/ 192 w 256"/>
              <a:gd name="T25" fmla="*/ 213 h 320"/>
              <a:gd name="T26" fmla="*/ 224 w 256"/>
              <a:gd name="T27" fmla="*/ 245 h 320"/>
              <a:gd name="T28" fmla="*/ 232 w 256"/>
              <a:gd name="T29" fmla="*/ 244 h 320"/>
              <a:gd name="T30" fmla="*/ 161 w 256"/>
              <a:gd name="T31" fmla="*/ 296 h 320"/>
              <a:gd name="T32" fmla="*/ 128 w 256"/>
              <a:gd name="T33" fmla="*/ 277 h 320"/>
              <a:gd name="T34" fmla="*/ 94 w 256"/>
              <a:gd name="T35" fmla="*/ 298 h 320"/>
              <a:gd name="T36" fmla="*/ 128 w 256"/>
              <a:gd name="T37" fmla="*/ 320 h 320"/>
              <a:gd name="T38" fmla="*/ 256 w 256"/>
              <a:gd name="T39" fmla="*/ 224 h 320"/>
              <a:gd name="T40" fmla="*/ 256 w 256"/>
              <a:gd name="T41" fmla="*/ 128 h 320"/>
              <a:gd name="T42" fmla="*/ 128 w 256"/>
              <a:gd name="T43" fmla="*/ 0 h 320"/>
              <a:gd name="T44" fmla="*/ 32 w 256"/>
              <a:gd name="T45" fmla="*/ 138 h 320"/>
              <a:gd name="T46" fmla="*/ 42 w 256"/>
              <a:gd name="T47" fmla="*/ 149 h 320"/>
              <a:gd name="T48" fmla="*/ 42 w 256"/>
              <a:gd name="T49" fmla="*/ 213 h 320"/>
              <a:gd name="T50" fmla="*/ 32 w 256"/>
              <a:gd name="T51" fmla="*/ 224 h 320"/>
              <a:gd name="T52" fmla="*/ 21 w 256"/>
              <a:gd name="T53" fmla="*/ 213 h 320"/>
              <a:gd name="T54" fmla="*/ 21 w 256"/>
              <a:gd name="T55" fmla="*/ 160 h 320"/>
              <a:gd name="T56" fmla="*/ 21 w 256"/>
              <a:gd name="T57" fmla="*/ 149 h 320"/>
              <a:gd name="T58" fmla="*/ 32 w 256"/>
              <a:gd name="T59" fmla="*/ 138 h 320"/>
              <a:gd name="T60" fmla="*/ 224 w 256"/>
              <a:gd name="T61" fmla="*/ 224 h 320"/>
              <a:gd name="T62" fmla="*/ 213 w 256"/>
              <a:gd name="T63" fmla="*/ 213 h 320"/>
              <a:gd name="T64" fmla="*/ 213 w 256"/>
              <a:gd name="T65" fmla="*/ 149 h 320"/>
              <a:gd name="T66" fmla="*/ 224 w 256"/>
              <a:gd name="T67" fmla="*/ 138 h 320"/>
              <a:gd name="T68" fmla="*/ 234 w 256"/>
              <a:gd name="T69" fmla="*/ 149 h 320"/>
              <a:gd name="T70" fmla="*/ 234 w 256"/>
              <a:gd name="T71" fmla="*/ 213 h 320"/>
              <a:gd name="T72" fmla="*/ 224 w 256"/>
              <a:gd name="T73" fmla="*/ 22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6" h="320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31"/>
                  <a:pt x="14" y="245"/>
                  <a:pt x="32" y="245"/>
                </a:cubicBezTo>
                <a:cubicBezTo>
                  <a:pt x="49" y="245"/>
                  <a:pt x="64" y="231"/>
                  <a:pt x="64" y="213"/>
                </a:cubicBezTo>
                <a:cubicBezTo>
                  <a:pt x="64" y="149"/>
                  <a:pt x="64" y="149"/>
                  <a:pt x="64" y="149"/>
                </a:cubicBezTo>
                <a:cubicBezTo>
                  <a:pt x="64" y="131"/>
                  <a:pt x="49" y="117"/>
                  <a:pt x="32" y="117"/>
                </a:cubicBezTo>
                <a:cubicBezTo>
                  <a:pt x="28" y="117"/>
                  <a:pt x="25" y="118"/>
                  <a:pt x="21" y="119"/>
                </a:cubicBezTo>
                <a:cubicBezTo>
                  <a:pt x="26" y="64"/>
                  <a:pt x="72" y="21"/>
                  <a:pt x="128" y="21"/>
                </a:cubicBezTo>
                <a:cubicBezTo>
                  <a:pt x="184" y="21"/>
                  <a:pt x="229" y="64"/>
                  <a:pt x="234" y="119"/>
                </a:cubicBezTo>
                <a:cubicBezTo>
                  <a:pt x="231" y="118"/>
                  <a:pt x="227" y="117"/>
                  <a:pt x="224" y="117"/>
                </a:cubicBezTo>
                <a:cubicBezTo>
                  <a:pt x="206" y="117"/>
                  <a:pt x="192" y="131"/>
                  <a:pt x="192" y="149"/>
                </a:cubicBezTo>
                <a:cubicBezTo>
                  <a:pt x="192" y="213"/>
                  <a:pt x="192" y="213"/>
                  <a:pt x="192" y="213"/>
                </a:cubicBezTo>
                <a:cubicBezTo>
                  <a:pt x="192" y="231"/>
                  <a:pt x="206" y="245"/>
                  <a:pt x="224" y="245"/>
                </a:cubicBezTo>
                <a:cubicBezTo>
                  <a:pt x="227" y="245"/>
                  <a:pt x="229" y="245"/>
                  <a:pt x="232" y="244"/>
                </a:cubicBezTo>
                <a:cubicBezTo>
                  <a:pt x="223" y="277"/>
                  <a:pt x="193" y="291"/>
                  <a:pt x="161" y="296"/>
                </a:cubicBezTo>
                <a:cubicBezTo>
                  <a:pt x="159" y="285"/>
                  <a:pt x="146" y="277"/>
                  <a:pt x="128" y="277"/>
                </a:cubicBezTo>
                <a:cubicBezTo>
                  <a:pt x="108" y="277"/>
                  <a:pt x="94" y="286"/>
                  <a:pt x="94" y="298"/>
                </a:cubicBezTo>
                <a:cubicBezTo>
                  <a:pt x="94" y="311"/>
                  <a:pt x="108" y="320"/>
                  <a:pt x="128" y="320"/>
                </a:cubicBezTo>
                <a:cubicBezTo>
                  <a:pt x="210" y="320"/>
                  <a:pt x="256" y="286"/>
                  <a:pt x="256" y="224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57"/>
                  <a:pt x="198" y="0"/>
                  <a:pt x="128" y="0"/>
                </a:cubicBezTo>
                <a:close/>
                <a:moveTo>
                  <a:pt x="32" y="138"/>
                </a:moveTo>
                <a:cubicBezTo>
                  <a:pt x="38" y="138"/>
                  <a:pt x="42" y="143"/>
                  <a:pt x="42" y="149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219"/>
                  <a:pt x="38" y="224"/>
                  <a:pt x="32" y="224"/>
                </a:cubicBezTo>
                <a:cubicBezTo>
                  <a:pt x="26" y="224"/>
                  <a:pt x="21" y="219"/>
                  <a:pt x="21" y="213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21" y="143"/>
                  <a:pt x="26" y="138"/>
                  <a:pt x="32" y="138"/>
                </a:cubicBezTo>
                <a:close/>
                <a:moveTo>
                  <a:pt x="224" y="224"/>
                </a:moveTo>
                <a:cubicBezTo>
                  <a:pt x="218" y="224"/>
                  <a:pt x="213" y="219"/>
                  <a:pt x="213" y="213"/>
                </a:cubicBezTo>
                <a:cubicBezTo>
                  <a:pt x="213" y="149"/>
                  <a:pt x="213" y="149"/>
                  <a:pt x="213" y="149"/>
                </a:cubicBezTo>
                <a:cubicBezTo>
                  <a:pt x="213" y="143"/>
                  <a:pt x="218" y="138"/>
                  <a:pt x="224" y="138"/>
                </a:cubicBezTo>
                <a:cubicBezTo>
                  <a:pt x="230" y="138"/>
                  <a:pt x="234" y="143"/>
                  <a:pt x="234" y="149"/>
                </a:cubicBezTo>
                <a:cubicBezTo>
                  <a:pt x="234" y="213"/>
                  <a:pt x="234" y="213"/>
                  <a:pt x="234" y="213"/>
                </a:cubicBezTo>
                <a:cubicBezTo>
                  <a:pt x="234" y="219"/>
                  <a:pt x="230" y="224"/>
                  <a:pt x="224" y="2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30" name="Freeform 10"/>
          <p:cNvSpPr>
            <a:spLocks noEditPoints="1"/>
          </p:cNvSpPr>
          <p:nvPr/>
        </p:nvSpPr>
        <p:spPr bwMode="auto">
          <a:xfrm>
            <a:off x="3491880" y="910649"/>
            <a:ext cx="366592" cy="439439"/>
          </a:xfrm>
          <a:custGeom>
            <a:avLst/>
            <a:gdLst>
              <a:gd name="T0" fmla="*/ 10 w 320"/>
              <a:gd name="T1" fmla="*/ 0 h 235"/>
              <a:gd name="T2" fmla="*/ 0 w 320"/>
              <a:gd name="T3" fmla="*/ 224 h 235"/>
              <a:gd name="T4" fmla="*/ 309 w 320"/>
              <a:gd name="T5" fmla="*/ 235 h 235"/>
              <a:gd name="T6" fmla="*/ 320 w 320"/>
              <a:gd name="T7" fmla="*/ 11 h 235"/>
              <a:gd name="T8" fmla="*/ 85 w 320"/>
              <a:gd name="T9" fmla="*/ 214 h 235"/>
              <a:gd name="T10" fmla="*/ 64 w 320"/>
              <a:gd name="T11" fmla="*/ 150 h 235"/>
              <a:gd name="T12" fmla="*/ 85 w 320"/>
              <a:gd name="T13" fmla="*/ 214 h 235"/>
              <a:gd name="T14" fmla="*/ 106 w 320"/>
              <a:gd name="T15" fmla="*/ 214 h 235"/>
              <a:gd name="T16" fmla="*/ 96 w 320"/>
              <a:gd name="T17" fmla="*/ 128 h 235"/>
              <a:gd name="T18" fmla="*/ 42 w 320"/>
              <a:gd name="T19" fmla="*/ 139 h 235"/>
              <a:gd name="T20" fmla="*/ 21 w 320"/>
              <a:gd name="T21" fmla="*/ 214 h 235"/>
              <a:gd name="T22" fmla="*/ 298 w 320"/>
              <a:gd name="T23" fmla="*/ 22 h 235"/>
              <a:gd name="T24" fmla="*/ 42 w 320"/>
              <a:gd name="T25" fmla="*/ 96 h 235"/>
              <a:gd name="T26" fmla="*/ 64 w 320"/>
              <a:gd name="T27" fmla="*/ 96 h 235"/>
              <a:gd name="T28" fmla="*/ 42 w 320"/>
              <a:gd name="T29" fmla="*/ 96 h 235"/>
              <a:gd name="T30" fmla="*/ 53 w 320"/>
              <a:gd name="T31" fmla="*/ 43 h 235"/>
              <a:gd name="T32" fmla="*/ 53 w 320"/>
              <a:gd name="T33" fmla="*/ 64 h 235"/>
              <a:gd name="T34" fmla="*/ 85 w 320"/>
              <a:gd name="T35" fmla="*/ 96 h 235"/>
              <a:gd name="T36" fmla="*/ 106 w 320"/>
              <a:gd name="T37" fmla="*/ 96 h 235"/>
              <a:gd name="T38" fmla="*/ 85 w 320"/>
              <a:gd name="T39" fmla="*/ 96 h 235"/>
              <a:gd name="T40" fmla="*/ 96 w 320"/>
              <a:gd name="T41" fmla="*/ 43 h 235"/>
              <a:gd name="T42" fmla="*/ 96 w 320"/>
              <a:gd name="T43" fmla="*/ 64 h 235"/>
              <a:gd name="T44" fmla="*/ 128 w 320"/>
              <a:gd name="T45" fmla="*/ 96 h 235"/>
              <a:gd name="T46" fmla="*/ 149 w 320"/>
              <a:gd name="T47" fmla="*/ 96 h 235"/>
              <a:gd name="T48" fmla="*/ 128 w 320"/>
              <a:gd name="T49" fmla="*/ 96 h 235"/>
              <a:gd name="T50" fmla="*/ 138 w 320"/>
              <a:gd name="T51" fmla="*/ 43 h 235"/>
              <a:gd name="T52" fmla="*/ 138 w 320"/>
              <a:gd name="T53" fmla="*/ 64 h 235"/>
              <a:gd name="T54" fmla="*/ 170 w 320"/>
              <a:gd name="T55" fmla="*/ 96 h 235"/>
              <a:gd name="T56" fmla="*/ 192 w 320"/>
              <a:gd name="T57" fmla="*/ 96 h 235"/>
              <a:gd name="T58" fmla="*/ 170 w 320"/>
              <a:gd name="T59" fmla="*/ 96 h 235"/>
              <a:gd name="T60" fmla="*/ 181 w 320"/>
              <a:gd name="T61" fmla="*/ 43 h 235"/>
              <a:gd name="T62" fmla="*/ 181 w 320"/>
              <a:gd name="T63" fmla="*/ 64 h 235"/>
              <a:gd name="T64" fmla="*/ 213 w 320"/>
              <a:gd name="T65" fmla="*/ 96 h 235"/>
              <a:gd name="T66" fmla="*/ 234 w 320"/>
              <a:gd name="T67" fmla="*/ 96 h 235"/>
              <a:gd name="T68" fmla="*/ 213 w 320"/>
              <a:gd name="T69" fmla="*/ 96 h 235"/>
              <a:gd name="T70" fmla="*/ 224 w 320"/>
              <a:gd name="T71" fmla="*/ 43 h 235"/>
              <a:gd name="T72" fmla="*/ 224 w 320"/>
              <a:gd name="T73" fmla="*/ 64 h 235"/>
              <a:gd name="T74" fmla="*/ 256 w 320"/>
              <a:gd name="T75" fmla="*/ 96 h 235"/>
              <a:gd name="T76" fmla="*/ 277 w 320"/>
              <a:gd name="T77" fmla="*/ 96 h 235"/>
              <a:gd name="T78" fmla="*/ 256 w 320"/>
              <a:gd name="T79" fmla="*/ 96 h 235"/>
              <a:gd name="T80" fmla="*/ 138 w 320"/>
              <a:gd name="T81" fmla="*/ 128 h 235"/>
              <a:gd name="T82" fmla="*/ 138 w 320"/>
              <a:gd name="T83" fmla="*/ 150 h 235"/>
              <a:gd name="T84" fmla="*/ 170 w 320"/>
              <a:gd name="T85" fmla="*/ 139 h 235"/>
              <a:gd name="T86" fmla="*/ 192 w 320"/>
              <a:gd name="T87" fmla="*/ 139 h 235"/>
              <a:gd name="T88" fmla="*/ 170 w 320"/>
              <a:gd name="T89" fmla="*/ 139 h 235"/>
              <a:gd name="T90" fmla="*/ 224 w 320"/>
              <a:gd name="T91" fmla="*/ 128 h 235"/>
              <a:gd name="T92" fmla="*/ 224 w 320"/>
              <a:gd name="T93" fmla="*/ 150 h 235"/>
              <a:gd name="T94" fmla="*/ 256 w 320"/>
              <a:gd name="T95" fmla="*/ 139 h 235"/>
              <a:gd name="T96" fmla="*/ 277 w 320"/>
              <a:gd name="T97" fmla="*/ 139 h 235"/>
              <a:gd name="T98" fmla="*/ 256 w 320"/>
              <a:gd name="T99" fmla="*/ 139 h 235"/>
              <a:gd name="T100" fmla="*/ 138 w 320"/>
              <a:gd name="T101" fmla="*/ 171 h 235"/>
              <a:gd name="T102" fmla="*/ 138 w 320"/>
              <a:gd name="T103" fmla="*/ 192 h 235"/>
              <a:gd name="T104" fmla="*/ 170 w 320"/>
              <a:gd name="T105" fmla="*/ 182 h 235"/>
              <a:gd name="T106" fmla="*/ 192 w 320"/>
              <a:gd name="T107" fmla="*/ 182 h 235"/>
              <a:gd name="T108" fmla="*/ 170 w 320"/>
              <a:gd name="T109" fmla="*/ 182 h 235"/>
              <a:gd name="T110" fmla="*/ 224 w 320"/>
              <a:gd name="T111" fmla="*/ 171 h 235"/>
              <a:gd name="T112" fmla="*/ 224 w 320"/>
              <a:gd name="T113" fmla="*/ 192 h 235"/>
              <a:gd name="T114" fmla="*/ 256 w 320"/>
              <a:gd name="T115" fmla="*/ 182 h 235"/>
              <a:gd name="T116" fmla="*/ 277 w 320"/>
              <a:gd name="T117" fmla="*/ 182 h 235"/>
              <a:gd name="T118" fmla="*/ 256 w 320"/>
              <a:gd name="T119" fmla="*/ 182 h 235"/>
              <a:gd name="T120" fmla="*/ 266 w 320"/>
              <a:gd name="T121" fmla="*/ 43 h 235"/>
              <a:gd name="T122" fmla="*/ 266 w 320"/>
              <a:gd name="T123" fmla="*/ 6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0" h="235">
                <a:moveTo>
                  <a:pt x="30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30"/>
                  <a:pt x="4" y="235"/>
                  <a:pt x="10" y="235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15" y="235"/>
                  <a:pt x="320" y="230"/>
                  <a:pt x="320" y="224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20" y="5"/>
                  <a:pt x="315" y="0"/>
                  <a:pt x="309" y="0"/>
                </a:cubicBezTo>
                <a:close/>
                <a:moveTo>
                  <a:pt x="85" y="214"/>
                </a:moveTo>
                <a:cubicBezTo>
                  <a:pt x="64" y="214"/>
                  <a:pt x="64" y="214"/>
                  <a:pt x="64" y="214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85" y="150"/>
                  <a:pt x="85" y="150"/>
                  <a:pt x="85" y="150"/>
                </a:cubicBezTo>
                <a:lnTo>
                  <a:pt x="85" y="214"/>
                </a:lnTo>
                <a:close/>
                <a:moveTo>
                  <a:pt x="298" y="214"/>
                </a:moveTo>
                <a:cubicBezTo>
                  <a:pt x="106" y="214"/>
                  <a:pt x="106" y="214"/>
                  <a:pt x="106" y="214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6" y="133"/>
                  <a:pt x="102" y="128"/>
                  <a:pt x="96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47" y="128"/>
                  <a:pt x="42" y="133"/>
                  <a:pt x="42" y="139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21" y="214"/>
                  <a:pt x="21" y="214"/>
                  <a:pt x="21" y="214"/>
                </a:cubicBezTo>
                <a:cubicBezTo>
                  <a:pt x="21" y="22"/>
                  <a:pt x="21" y="22"/>
                  <a:pt x="21" y="22"/>
                </a:cubicBezTo>
                <a:cubicBezTo>
                  <a:pt x="298" y="22"/>
                  <a:pt x="298" y="22"/>
                  <a:pt x="298" y="22"/>
                </a:cubicBezTo>
                <a:lnTo>
                  <a:pt x="298" y="214"/>
                </a:lnTo>
                <a:close/>
                <a:moveTo>
                  <a:pt x="42" y="96"/>
                </a:moveTo>
                <a:cubicBezTo>
                  <a:pt x="42" y="90"/>
                  <a:pt x="47" y="86"/>
                  <a:pt x="53" y="86"/>
                </a:cubicBezTo>
                <a:cubicBezTo>
                  <a:pt x="59" y="86"/>
                  <a:pt x="64" y="90"/>
                  <a:pt x="64" y="96"/>
                </a:cubicBezTo>
                <a:cubicBezTo>
                  <a:pt x="64" y="102"/>
                  <a:pt x="59" y="107"/>
                  <a:pt x="53" y="107"/>
                </a:cubicBezTo>
                <a:cubicBezTo>
                  <a:pt x="47" y="107"/>
                  <a:pt x="42" y="102"/>
                  <a:pt x="42" y="96"/>
                </a:cubicBezTo>
                <a:close/>
                <a:moveTo>
                  <a:pt x="42" y="54"/>
                </a:moveTo>
                <a:cubicBezTo>
                  <a:pt x="42" y="48"/>
                  <a:pt x="47" y="43"/>
                  <a:pt x="53" y="43"/>
                </a:cubicBezTo>
                <a:cubicBezTo>
                  <a:pt x="59" y="43"/>
                  <a:pt x="64" y="48"/>
                  <a:pt x="64" y="54"/>
                </a:cubicBezTo>
                <a:cubicBezTo>
                  <a:pt x="64" y="60"/>
                  <a:pt x="59" y="64"/>
                  <a:pt x="53" y="64"/>
                </a:cubicBezTo>
                <a:cubicBezTo>
                  <a:pt x="47" y="64"/>
                  <a:pt x="42" y="60"/>
                  <a:pt x="42" y="54"/>
                </a:cubicBezTo>
                <a:close/>
                <a:moveTo>
                  <a:pt x="85" y="96"/>
                </a:moveTo>
                <a:cubicBezTo>
                  <a:pt x="85" y="90"/>
                  <a:pt x="90" y="86"/>
                  <a:pt x="96" y="86"/>
                </a:cubicBezTo>
                <a:cubicBezTo>
                  <a:pt x="102" y="86"/>
                  <a:pt x="106" y="90"/>
                  <a:pt x="106" y="96"/>
                </a:cubicBezTo>
                <a:cubicBezTo>
                  <a:pt x="106" y="102"/>
                  <a:pt x="102" y="107"/>
                  <a:pt x="96" y="107"/>
                </a:cubicBezTo>
                <a:cubicBezTo>
                  <a:pt x="90" y="107"/>
                  <a:pt x="85" y="102"/>
                  <a:pt x="85" y="96"/>
                </a:cubicBezTo>
                <a:close/>
                <a:moveTo>
                  <a:pt x="85" y="54"/>
                </a:moveTo>
                <a:cubicBezTo>
                  <a:pt x="85" y="48"/>
                  <a:pt x="90" y="43"/>
                  <a:pt x="96" y="43"/>
                </a:cubicBezTo>
                <a:cubicBezTo>
                  <a:pt x="102" y="43"/>
                  <a:pt x="106" y="48"/>
                  <a:pt x="106" y="54"/>
                </a:cubicBezTo>
                <a:cubicBezTo>
                  <a:pt x="106" y="60"/>
                  <a:pt x="102" y="64"/>
                  <a:pt x="96" y="64"/>
                </a:cubicBezTo>
                <a:cubicBezTo>
                  <a:pt x="90" y="64"/>
                  <a:pt x="85" y="60"/>
                  <a:pt x="85" y="54"/>
                </a:cubicBezTo>
                <a:close/>
                <a:moveTo>
                  <a:pt x="128" y="96"/>
                </a:moveTo>
                <a:cubicBezTo>
                  <a:pt x="128" y="90"/>
                  <a:pt x="132" y="86"/>
                  <a:pt x="138" y="86"/>
                </a:cubicBezTo>
                <a:cubicBezTo>
                  <a:pt x="144" y="86"/>
                  <a:pt x="149" y="90"/>
                  <a:pt x="149" y="96"/>
                </a:cubicBezTo>
                <a:cubicBezTo>
                  <a:pt x="149" y="102"/>
                  <a:pt x="144" y="107"/>
                  <a:pt x="138" y="107"/>
                </a:cubicBezTo>
                <a:cubicBezTo>
                  <a:pt x="132" y="107"/>
                  <a:pt x="128" y="102"/>
                  <a:pt x="128" y="96"/>
                </a:cubicBezTo>
                <a:close/>
                <a:moveTo>
                  <a:pt x="128" y="54"/>
                </a:moveTo>
                <a:cubicBezTo>
                  <a:pt x="128" y="48"/>
                  <a:pt x="132" y="43"/>
                  <a:pt x="138" y="43"/>
                </a:cubicBezTo>
                <a:cubicBezTo>
                  <a:pt x="144" y="43"/>
                  <a:pt x="149" y="48"/>
                  <a:pt x="149" y="54"/>
                </a:cubicBezTo>
                <a:cubicBezTo>
                  <a:pt x="149" y="60"/>
                  <a:pt x="144" y="64"/>
                  <a:pt x="138" y="64"/>
                </a:cubicBezTo>
                <a:cubicBezTo>
                  <a:pt x="132" y="64"/>
                  <a:pt x="128" y="60"/>
                  <a:pt x="128" y="54"/>
                </a:cubicBezTo>
                <a:close/>
                <a:moveTo>
                  <a:pt x="170" y="96"/>
                </a:moveTo>
                <a:cubicBezTo>
                  <a:pt x="170" y="90"/>
                  <a:pt x="175" y="86"/>
                  <a:pt x="181" y="86"/>
                </a:cubicBezTo>
                <a:cubicBezTo>
                  <a:pt x="187" y="86"/>
                  <a:pt x="192" y="90"/>
                  <a:pt x="192" y="96"/>
                </a:cubicBezTo>
                <a:cubicBezTo>
                  <a:pt x="192" y="102"/>
                  <a:pt x="187" y="107"/>
                  <a:pt x="181" y="107"/>
                </a:cubicBezTo>
                <a:cubicBezTo>
                  <a:pt x="175" y="107"/>
                  <a:pt x="170" y="102"/>
                  <a:pt x="170" y="96"/>
                </a:cubicBezTo>
                <a:close/>
                <a:moveTo>
                  <a:pt x="170" y="54"/>
                </a:moveTo>
                <a:cubicBezTo>
                  <a:pt x="170" y="48"/>
                  <a:pt x="175" y="43"/>
                  <a:pt x="181" y="43"/>
                </a:cubicBezTo>
                <a:cubicBezTo>
                  <a:pt x="187" y="43"/>
                  <a:pt x="192" y="48"/>
                  <a:pt x="192" y="54"/>
                </a:cubicBezTo>
                <a:cubicBezTo>
                  <a:pt x="192" y="60"/>
                  <a:pt x="187" y="64"/>
                  <a:pt x="181" y="64"/>
                </a:cubicBezTo>
                <a:cubicBezTo>
                  <a:pt x="175" y="64"/>
                  <a:pt x="170" y="60"/>
                  <a:pt x="170" y="54"/>
                </a:cubicBezTo>
                <a:close/>
                <a:moveTo>
                  <a:pt x="213" y="96"/>
                </a:moveTo>
                <a:cubicBezTo>
                  <a:pt x="213" y="90"/>
                  <a:pt x="218" y="86"/>
                  <a:pt x="224" y="86"/>
                </a:cubicBezTo>
                <a:cubicBezTo>
                  <a:pt x="230" y="86"/>
                  <a:pt x="234" y="90"/>
                  <a:pt x="234" y="96"/>
                </a:cubicBezTo>
                <a:cubicBezTo>
                  <a:pt x="234" y="102"/>
                  <a:pt x="230" y="107"/>
                  <a:pt x="224" y="107"/>
                </a:cubicBezTo>
                <a:cubicBezTo>
                  <a:pt x="218" y="107"/>
                  <a:pt x="213" y="102"/>
                  <a:pt x="213" y="96"/>
                </a:cubicBezTo>
                <a:close/>
                <a:moveTo>
                  <a:pt x="213" y="54"/>
                </a:moveTo>
                <a:cubicBezTo>
                  <a:pt x="213" y="48"/>
                  <a:pt x="218" y="43"/>
                  <a:pt x="224" y="43"/>
                </a:cubicBezTo>
                <a:cubicBezTo>
                  <a:pt x="230" y="43"/>
                  <a:pt x="234" y="48"/>
                  <a:pt x="234" y="54"/>
                </a:cubicBezTo>
                <a:cubicBezTo>
                  <a:pt x="234" y="60"/>
                  <a:pt x="230" y="64"/>
                  <a:pt x="224" y="64"/>
                </a:cubicBezTo>
                <a:cubicBezTo>
                  <a:pt x="218" y="64"/>
                  <a:pt x="213" y="60"/>
                  <a:pt x="213" y="54"/>
                </a:cubicBezTo>
                <a:close/>
                <a:moveTo>
                  <a:pt x="256" y="96"/>
                </a:moveTo>
                <a:cubicBezTo>
                  <a:pt x="256" y="90"/>
                  <a:pt x="260" y="86"/>
                  <a:pt x="266" y="86"/>
                </a:cubicBezTo>
                <a:cubicBezTo>
                  <a:pt x="272" y="86"/>
                  <a:pt x="277" y="90"/>
                  <a:pt x="277" y="96"/>
                </a:cubicBezTo>
                <a:cubicBezTo>
                  <a:pt x="277" y="102"/>
                  <a:pt x="272" y="107"/>
                  <a:pt x="266" y="107"/>
                </a:cubicBezTo>
                <a:cubicBezTo>
                  <a:pt x="260" y="107"/>
                  <a:pt x="256" y="102"/>
                  <a:pt x="256" y="96"/>
                </a:cubicBezTo>
                <a:close/>
                <a:moveTo>
                  <a:pt x="128" y="139"/>
                </a:moveTo>
                <a:cubicBezTo>
                  <a:pt x="128" y="133"/>
                  <a:pt x="132" y="128"/>
                  <a:pt x="138" y="128"/>
                </a:cubicBezTo>
                <a:cubicBezTo>
                  <a:pt x="144" y="128"/>
                  <a:pt x="149" y="133"/>
                  <a:pt x="149" y="139"/>
                </a:cubicBezTo>
                <a:cubicBezTo>
                  <a:pt x="149" y="145"/>
                  <a:pt x="144" y="150"/>
                  <a:pt x="138" y="150"/>
                </a:cubicBezTo>
                <a:cubicBezTo>
                  <a:pt x="132" y="150"/>
                  <a:pt x="128" y="145"/>
                  <a:pt x="128" y="139"/>
                </a:cubicBezTo>
                <a:close/>
                <a:moveTo>
                  <a:pt x="170" y="139"/>
                </a:moveTo>
                <a:cubicBezTo>
                  <a:pt x="170" y="133"/>
                  <a:pt x="175" y="128"/>
                  <a:pt x="181" y="128"/>
                </a:cubicBezTo>
                <a:cubicBezTo>
                  <a:pt x="187" y="128"/>
                  <a:pt x="192" y="133"/>
                  <a:pt x="192" y="139"/>
                </a:cubicBezTo>
                <a:cubicBezTo>
                  <a:pt x="192" y="145"/>
                  <a:pt x="187" y="150"/>
                  <a:pt x="181" y="150"/>
                </a:cubicBezTo>
                <a:cubicBezTo>
                  <a:pt x="175" y="150"/>
                  <a:pt x="170" y="145"/>
                  <a:pt x="170" y="139"/>
                </a:cubicBezTo>
                <a:close/>
                <a:moveTo>
                  <a:pt x="213" y="139"/>
                </a:moveTo>
                <a:cubicBezTo>
                  <a:pt x="213" y="133"/>
                  <a:pt x="218" y="128"/>
                  <a:pt x="224" y="128"/>
                </a:cubicBezTo>
                <a:cubicBezTo>
                  <a:pt x="230" y="128"/>
                  <a:pt x="234" y="133"/>
                  <a:pt x="234" y="139"/>
                </a:cubicBezTo>
                <a:cubicBezTo>
                  <a:pt x="234" y="145"/>
                  <a:pt x="230" y="150"/>
                  <a:pt x="224" y="150"/>
                </a:cubicBezTo>
                <a:cubicBezTo>
                  <a:pt x="218" y="150"/>
                  <a:pt x="213" y="145"/>
                  <a:pt x="213" y="139"/>
                </a:cubicBezTo>
                <a:close/>
                <a:moveTo>
                  <a:pt x="256" y="139"/>
                </a:moveTo>
                <a:cubicBezTo>
                  <a:pt x="256" y="133"/>
                  <a:pt x="260" y="128"/>
                  <a:pt x="266" y="128"/>
                </a:cubicBezTo>
                <a:cubicBezTo>
                  <a:pt x="272" y="128"/>
                  <a:pt x="277" y="133"/>
                  <a:pt x="277" y="139"/>
                </a:cubicBezTo>
                <a:cubicBezTo>
                  <a:pt x="277" y="145"/>
                  <a:pt x="272" y="150"/>
                  <a:pt x="266" y="150"/>
                </a:cubicBezTo>
                <a:cubicBezTo>
                  <a:pt x="260" y="150"/>
                  <a:pt x="256" y="145"/>
                  <a:pt x="256" y="139"/>
                </a:cubicBezTo>
                <a:close/>
                <a:moveTo>
                  <a:pt x="128" y="182"/>
                </a:moveTo>
                <a:cubicBezTo>
                  <a:pt x="128" y="176"/>
                  <a:pt x="132" y="171"/>
                  <a:pt x="138" y="171"/>
                </a:cubicBezTo>
                <a:cubicBezTo>
                  <a:pt x="144" y="171"/>
                  <a:pt x="149" y="176"/>
                  <a:pt x="149" y="182"/>
                </a:cubicBezTo>
                <a:cubicBezTo>
                  <a:pt x="149" y="188"/>
                  <a:pt x="144" y="192"/>
                  <a:pt x="138" y="192"/>
                </a:cubicBezTo>
                <a:cubicBezTo>
                  <a:pt x="132" y="192"/>
                  <a:pt x="128" y="188"/>
                  <a:pt x="128" y="182"/>
                </a:cubicBezTo>
                <a:close/>
                <a:moveTo>
                  <a:pt x="170" y="182"/>
                </a:moveTo>
                <a:cubicBezTo>
                  <a:pt x="170" y="176"/>
                  <a:pt x="175" y="171"/>
                  <a:pt x="181" y="171"/>
                </a:cubicBezTo>
                <a:cubicBezTo>
                  <a:pt x="187" y="171"/>
                  <a:pt x="192" y="176"/>
                  <a:pt x="192" y="182"/>
                </a:cubicBezTo>
                <a:cubicBezTo>
                  <a:pt x="192" y="188"/>
                  <a:pt x="187" y="192"/>
                  <a:pt x="181" y="192"/>
                </a:cubicBezTo>
                <a:cubicBezTo>
                  <a:pt x="175" y="192"/>
                  <a:pt x="170" y="188"/>
                  <a:pt x="170" y="182"/>
                </a:cubicBezTo>
                <a:close/>
                <a:moveTo>
                  <a:pt x="213" y="182"/>
                </a:moveTo>
                <a:cubicBezTo>
                  <a:pt x="213" y="176"/>
                  <a:pt x="218" y="171"/>
                  <a:pt x="224" y="171"/>
                </a:cubicBezTo>
                <a:cubicBezTo>
                  <a:pt x="230" y="171"/>
                  <a:pt x="234" y="176"/>
                  <a:pt x="234" y="182"/>
                </a:cubicBezTo>
                <a:cubicBezTo>
                  <a:pt x="234" y="188"/>
                  <a:pt x="230" y="192"/>
                  <a:pt x="224" y="192"/>
                </a:cubicBezTo>
                <a:cubicBezTo>
                  <a:pt x="218" y="192"/>
                  <a:pt x="213" y="188"/>
                  <a:pt x="213" y="182"/>
                </a:cubicBezTo>
                <a:close/>
                <a:moveTo>
                  <a:pt x="256" y="182"/>
                </a:moveTo>
                <a:cubicBezTo>
                  <a:pt x="256" y="176"/>
                  <a:pt x="260" y="171"/>
                  <a:pt x="266" y="171"/>
                </a:cubicBezTo>
                <a:cubicBezTo>
                  <a:pt x="272" y="171"/>
                  <a:pt x="277" y="176"/>
                  <a:pt x="277" y="182"/>
                </a:cubicBezTo>
                <a:cubicBezTo>
                  <a:pt x="277" y="188"/>
                  <a:pt x="272" y="192"/>
                  <a:pt x="266" y="192"/>
                </a:cubicBezTo>
                <a:cubicBezTo>
                  <a:pt x="260" y="192"/>
                  <a:pt x="256" y="188"/>
                  <a:pt x="256" y="182"/>
                </a:cubicBezTo>
                <a:close/>
                <a:moveTo>
                  <a:pt x="256" y="54"/>
                </a:moveTo>
                <a:cubicBezTo>
                  <a:pt x="256" y="48"/>
                  <a:pt x="260" y="43"/>
                  <a:pt x="266" y="43"/>
                </a:cubicBezTo>
                <a:cubicBezTo>
                  <a:pt x="272" y="43"/>
                  <a:pt x="277" y="48"/>
                  <a:pt x="277" y="54"/>
                </a:cubicBezTo>
                <a:cubicBezTo>
                  <a:pt x="277" y="60"/>
                  <a:pt x="272" y="64"/>
                  <a:pt x="266" y="64"/>
                </a:cubicBezTo>
                <a:cubicBezTo>
                  <a:pt x="260" y="64"/>
                  <a:pt x="256" y="60"/>
                  <a:pt x="256" y="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807823" y="1140065"/>
            <a:ext cx="2149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Координация</a:t>
            </a:r>
          </a:p>
        </p:txBody>
      </p:sp>
      <p:sp>
        <p:nvSpPr>
          <p:cNvPr id="66" name="TextBox 65"/>
          <p:cNvSpPr txBox="1"/>
          <p:nvPr/>
        </p:nvSpPr>
        <p:spPr>
          <a:xfrm rot="16200000">
            <a:off x="-802111" y="2375370"/>
            <a:ext cx="2149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-802110" y="3599506"/>
            <a:ext cx="2149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Кадры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713114" y="4742799"/>
            <a:ext cx="214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Стандарты </a:t>
            </a:r>
          </a:p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НПА</a:t>
            </a:r>
          </a:p>
        </p:txBody>
      </p:sp>
      <p:sp>
        <p:nvSpPr>
          <p:cNvPr id="81" name="TextBox 80"/>
          <p:cNvSpPr txBox="1"/>
          <p:nvPr/>
        </p:nvSpPr>
        <p:spPr>
          <a:xfrm rot="16200000">
            <a:off x="-466022" y="5830502"/>
            <a:ext cx="165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родственникам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0496" y="1844824"/>
            <a:ext cx="83160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683568" y="3212976"/>
            <a:ext cx="83160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83568" y="4395113"/>
            <a:ext cx="83160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828000" y="5697688"/>
            <a:ext cx="831600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7452320" y="3747041"/>
            <a:ext cx="176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 обучения персонала                           (соц. и мед.)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3058150" y="3826785"/>
            <a:ext cx="1801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Штат обученных работников, осуществляющих уход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5364088" y="3826785"/>
            <a:ext cx="165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Штат врачей - гериатров</a:t>
            </a:r>
          </a:p>
        </p:txBody>
      </p:sp>
      <p:sp>
        <p:nvSpPr>
          <p:cNvPr id="102" name="Freeform 842"/>
          <p:cNvSpPr>
            <a:spLocks noEditPoints="1"/>
          </p:cNvSpPr>
          <p:nvPr/>
        </p:nvSpPr>
        <p:spPr bwMode="auto">
          <a:xfrm>
            <a:off x="5940152" y="3356992"/>
            <a:ext cx="366592" cy="439439"/>
          </a:xfrm>
          <a:custGeom>
            <a:avLst/>
            <a:gdLst>
              <a:gd name="T0" fmla="*/ 213 w 320"/>
              <a:gd name="T1" fmla="*/ 320 h 320"/>
              <a:gd name="T2" fmla="*/ 106 w 320"/>
              <a:gd name="T3" fmla="*/ 320 h 320"/>
              <a:gd name="T4" fmla="*/ 96 w 320"/>
              <a:gd name="T5" fmla="*/ 309 h 320"/>
              <a:gd name="T6" fmla="*/ 96 w 320"/>
              <a:gd name="T7" fmla="*/ 224 h 320"/>
              <a:gd name="T8" fmla="*/ 10 w 320"/>
              <a:gd name="T9" fmla="*/ 224 h 320"/>
              <a:gd name="T10" fmla="*/ 0 w 320"/>
              <a:gd name="T11" fmla="*/ 213 h 320"/>
              <a:gd name="T12" fmla="*/ 0 w 320"/>
              <a:gd name="T13" fmla="*/ 106 h 320"/>
              <a:gd name="T14" fmla="*/ 10 w 320"/>
              <a:gd name="T15" fmla="*/ 96 h 320"/>
              <a:gd name="T16" fmla="*/ 96 w 320"/>
              <a:gd name="T17" fmla="*/ 96 h 320"/>
              <a:gd name="T18" fmla="*/ 96 w 320"/>
              <a:gd name="T19" fmla="*/ 10 h 320"/>
              <a:gd name="T20" fmla="*/ 106 w 320"/>
              <a:gd name="T21" fmla="*/ 0 h 320"/>
              <a:gd name="T22" fmla="*/ 213 w 320"/>
              <a:gd name="T23" fmla="*/ 0 h 320"/>
              <a:gd name="T24" fmla="*/ 224 w 320"/>
              <a:gd name="T25" fmla="*/ 10 h 320"/>
              <a:gd name="T26" fmla="*/ 224 w 320"/>
              <a:gd name="T27" fmla="*/ 96 h 320"/>
              <a:gd name="T28" fmla="*/ 309 w 320"/>
              <a:gd name="T29" fmla="*/ 96 h 320"/>
              <a:gd name="T30" fmla="*/ 320 w 320"/>
              <a:gd name="T31" fmla="*/ 106 h 320"/>
              <a:gd name="T32" fmla="*/ 320 w 320"/>
              <a:gd name="T33" fmla="*/ 213 h 320"/>
              <a:gd name="T34" fmla="*/ 309 w 320"/>
              <a:gd name="T35" fmla="*/ 224 h 320"/>
              <a:gd name="T36" fmla="*/ 224 w 320"/>
              <a:gd name="T37" fmla="*/ 224 h 320"/>
              <a:gd name="T38" fmla="*/ 224 w 320"/>
              <a:gd name="T39" fmla="*/ 309 h 320"/>
              <a:gd name="T40" fmla="*/ 213 w 320"/>
              <a:gd name="T41" fmla="*/ 320 h 320"/>
              <a:gd name="T42" fmla="*/ 117 w 320"/>
              <a:gd name="T43" fmla="*/ 298 h 320"/>
              <a:gd name="T44" fmla="*/ 202 w 320"/>
              <a:gd name="T45" fmla="*/ 298 h 320"/>
              <a:gd name="T46" fmla="*/ 202 w 320"/>
              <a:gd name="T47" fmla="*/ 213 h 320"/>
              <a:gd name="T48" fmla="*/ 213 w 320"/>
              <a:gd name="T49" fmla="*/ 202 h 320"/>
              <a:gd name="T50" fmla="*/ 298 w 320"/>
              <a:gd name="T51" fmla="*/ 202 h 320"/>
              <a:gd name="T52" fmla="*/ 298 w 320"/>
              <a:gd name="T53" fmla="*/ 117 h 320"/>
              <a:gd name="T54" fmla="*/ 213 w 320"/>
              <a:gd name="T55" fmla="*/ 117 h 320"/>
              <a:gd name="T56" fmla="*/ 202 w 320"/>
              <a:gd name="T57" fmla="*/ 106 h 320"/>
              <a:gd name="T58" fmla="*/ 202 w 320"/>
              <a:gd name="T59" fmla="*/ 21 h 320"/>
              <a:gd name="T60" fmla="*/ 117 w 320"/>
              <a:gd name="T61" fmla="*/ 21 h 320"/>
              <a:gd name="T62" fmla="*/ 117 w 320"/>
              <a:gd name="T63" fmla="*/ 106 h 320"/>
              <a:gd name="T64" fmla="*/ 106 w 320"/>
              <a:gd name="T65" fmla="*/ 117 h 320"/>
              <a:gd name="T66" fmla="*/ 21 w 320"/>
              <a:gd name="T67" fmla="*/ 117 h 320"/>
              <a:gd name="T68" fmla="*/ 21 w 320"/>
              <a:gd name="T69" fmla="*/ 202 h 320"/>
              <a:gd name="T70" fmla="*/ 106 w 320"/>
              <a:gd name="T71" fmla="*/ 202 h 320"/>
              <a:gd name="T72" fmla="*/ 117 w 320"/>
              <a:gd name="T73" fmla="*/ 213 h 320"/>
              <a:gd name="T74" fmla="*/ 117 w 320"/>
              <a:gd name="T75" fmla="*/ 29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320">
                <a:moveTo>
                  <a:pt x="213" y="320"/>
                </a:moveTo>
                <a:cubicBezTo>
                  <a:pt x="106" y="320"/>
                  <a:pt x="106" y="320"/>
                  <a:pt x="106" y="320"/>
                </a:cubicBezTo>
                <a:cubicBezTo>
                  <a:pt x="100" y="320"/>
                  <a:pt x="96" y="315"/>
                  <a:pt x="96" y="309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4" y="224"/>
                  <a:pt x="0" y="219"/>
                  <a:pt x="0" y="21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0"/>
                  <a:pt x="4" y="96"/>
                  <a:pt x="10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4"/>
                  <a:pt x="100" y="0"/>
                  <a:pt x="106" y="0"/>
                </a:cubicBezTo>
                <a:cubicBezTo>
                  <a:pt x="213" y="0"/>
                  <a:pt x="213" y="0"/>
                  <a:pt x="213" y="0"/>
                </a:cubicBezTo>
                <a:cubicBezTo>
                  <a:pt x="219" y="0"/>
                  <a:pt x="224" y="4"/>
                  <a:pt x="224" y="10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309" y="96"/>
                  <a:pt x="309" y="96"/>
                  <a:pt x="309" y="96"/>
                </a:cubicBezTo>
                <a:cubicBezTo>
                  <a:pt x="315" y="96"/>
                  <a:pt x="320" y="100"/>
                  <a:pt x="320" y="106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9"/>
                  <a:pt x="315" y="224"/>
                  <a:pt x="309" y="224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24" y="309"/>
                  <a:pt x="224" y="309"/>
                  <a:pt x="224" y="309"/>
                </a:cubicBezTo>
                <a:cubicBezTo>
                  <a:pt x="224" y="315"/>
                  <a:pt x="219" y="320"/>
                  <a:pt x="213" y="320"/>
                </a:cubicBezTo>
                <a:close/>
                <a:moveTo>
                  <a:pt x="117" y="298"/>
                </a:moveTo>
                <a:cubicBezTo>
                  <a:pt x="202" y="298"/>
                  <a:pt x="202" y="298"/>
                  <a:pt x="202" y="298"/>
                </a:cubicBezTo>
                <a:cubicBezTo>
                  <a:pt x="202" y="213"/>
                  <a:pt x="202" y="213"/>
                  <a:pt x="202" y="213"/>
                </a:cubicBezTo>
                <a:cubicBezTo>
                  <a:pt x="202" y="207"/>
                  <a:pt x="207" y="202"/>
                  <a:pt x="213" y="202"/>
                </a:cubicBezTo>
                <a:cubicBezTo>
                  <a:pt x="298" y="202"/>
                  <a:pt x="298" y="202"/>
                  <a:pt x="298" y="202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07" y="117"/>
                  <a:pt x="202" y="112"/>
                  <a:pt x="202" y="106"/>
                </a:cubicBezTo>
                <a:cubicBezTo>
                  <a:pt x="202" y="21"/>
                  <a:pt x="202" y="21"/>
                  <a:pt x="202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2"/>
                  <a:pt x="112" y="117"/>
                  <a:pt x="106" y="117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1" y="202"/>
                  <a:pt x="21" y="202"/>
                  <a:pt x="21" y="202"/>
                </a:cubicBezTo>
                <a:cubicBezTo>
                  <a:pt x="106" y="202"/>
                  <a:pt x="106" y="202"/>
                  <a:pt x="106" y="202"/>
                </a:cubicBezTo>
                <a:cubicBezTo>
                  <a:pt x="112" y="202"/>
                  <a:pt x="117" y="207"/>
                  <a:pt x="117" y="213"/>
                </a:cubicBezTo>
                <a:lnTo>
                  <a:pt x="117" y="2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grpSp>
        <p:nvGrpSpPr>
          <p:cNvPr id="104" name="Group 25"/>
          <p:cNvGrpSpPr>
            <a:grpSpLocks noChangeAspect="1"/>
          </p:cNvGrpSpPr>
          <p:nvPr/>
        </p:nvGrpSpPr>
        <p:grpSpPr>
          <a:xfrm>
            <a:off x="3635896" y="3364727"/>
            <a:ext cx="431500" cy="429591"/>
            <a:chOff x="6923672" y="4955694"/>
            <a:chExt cx="1077912" cy="1073150"/>
          </a:xfrm>
          <a:solidFill>
            <a:schemeClr val="accent2"/>
          </a:solidFill>
        </p:grpSpPr>
        <p:sp>
          <p:nvSpPr>
            <p:cNvPr id="106" name="Freeform 15"/>
            <p:cNvSpPr>
              <a:spLocks noEditPoints="1"/>
            </p:cNvSpPr>
            <p:nvPr/>
          </p:nvSpPr>
          <p:spPr bwMode="auto">
            <a:xfrm>
              <a:off x="7688847" y="5262081"/>
              <a:ext cx="312737" cy="766763"/>
            </a:xfrm>
            <a:custGeom>
              <a:avLst/>
              <a:gdLst>
                <a:gd name="T0" fmla="*/ 41 w 65"/>
                <a:gd name="T1" fmla="*/ 0 h 160"/>
                <a:gd name="T2" fmla="*/ 25 w 65"/>
                <a:gd name="T3" fmla="*/ 0 h 160"/>
                <a:gd name="T4" fmla="*/ 17 w 65"/>
                <a:gd name="T5" fmla="*/ 6 h 160"/>
                <a:gd name="T6" fmla="*/ 1 w 65"/>
                <a:gd name="T7" fmla="*/ 86 h 160"/>
                <a:gd name="T8" fmla="*/ 2 w 65"/>
                <a:gd name="T9" fmla="*/ 93 h 160"/>
                <a:gd name="T10" fmla="*/ 9 w 65"/>
                <a:gd name="T11" fmla="*/ 96 h 160"/>
                <a:gd name="T12" fmla="*/ 9 w 65"/>
                <a:gd name="T13" fmla="*/ 152 h 160"/>
                <a:gd name="T14" fmla="*/ 17 w 65"/>
                <a:gd name="T15" fmla="*/ 160 h 160"/>
                <a:gd name="T16" fmla="*/ 25 w 65"/>
                <a:gd name="T17" fmla="*/ 152 h 160"/>
                <a:gd name="T18" fmla="*/ 25 w 65"/>
                <a:gd name="T19" fmla="*/ 96 h 160"/>
                <a:gd name="T20" fmla="*/ 41 w 65"/>
                <a:gd name="T21" fmla="*/ 96 h 160"/>
                <a:gd name="T22" fmla="*/ 41 w 65"/>
                <a:gd name="T23" fmla="*/ 152 h 160"/>
                <a:gd name="T24" fmla="*/ 49 w 65"/>
                <a:gd name="T25" fmla="*/ 160 h 160"/>
                <a:gd name="T26" fmla="*/ 57 w 65"/>
                <a:gd name="T27" fmla="*/ 152 h 160"/>
                <a:gd name="T28" fmla="*/ 57 w 65"/>
                <a:gd name="T29" fmla="*/ 96 h 160"/>
                <a:gd name="T30" fmla="*/ 63 w 65"/>
                <a:gd name="T31" fmla="*/ 93 h 160"/>
                <a:gd name="T32" fmla="*/ 65 w 65"/>
                <a:gd name="T33" fmla="*/ 86 h 160"/>
                <a:gd name="T34" fmla="*/ 49 w 65"/>
                <a:gd name="T35" fmla="*/ 6 h 160"/>
                <a:gd name="T36" fmla="*/ 41 w 65"/>
                <a:gd name="T37" fmla="*/ 0 h 160"/>
                <a:gd name="T38" fmla="*/ 31 w 65"/>
                <a:gd name="T39" fmla="*/ 16 h 160"/>
                <a:gd name="T40" fmla="*/ 34 w 65"/>
                <a:gd name="T41" fmla="*/ 16 h 160"/>
                <a:gd name="T42" fmla="*/ 47 w 65"/>
                <a:gd name="T43" fmla="*/ 80 h 160"/>
                <a:gd name="T44" fmla="*/ 18 w 65"/>
                <a:gd name="T45" fmla="*/ 80 h 160"/>
                <a:gd name="T46" fmla="*/ 31 w 65"/>
                <a:gd name="T47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60">
                  <a:moveTo>
                    <a:pt x="4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8" y="2"/>
                    <a:pt x="17" y="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8"/>
                    <a:pt x="1" y="91"/>
                    <a:pt x="2" y="93"/>
                  </a:cubicBezTo>
                  <a:cubicBezTo>
                    <a:pt x="4" y="95"/>
                    <a:pt x="6" y="96"/>
                    <a:pt x="9" y="96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6"/>
                    <a:pt x="12" y="160"/>
                    <a:pt x="17" y="160"/>
                  </a:cubicBezTo>
                  <a:cubicBezTo>
                    <a:pt x="21" y="160"/>
                    <a:pt x="25" y="156"/>
                    <a:pt x="25" y="152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6"/>
                    <a:pt x="44" y="160"/>
                    <a:pt x="49" y="160"/>
                  </a:cubicBezTo>
                  <a:cubicBezTo>
                    <a:pt x="53" y="160"/>
                    <a:pt x="57" y="156"/>
                    <a:pt x="57" y="152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9" y="96"/>
                    <a:pt x="61" y="95"/>
                    <a:pt x="63" y="93"/>
                  </a:cubicBezTo>
                  <a:cubicBezTo>
                    <a:pt x="64" y="91"/>
                    <a:pt x="65" y="88"/>
                    <a:pt x="65" y="8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2"/>
                    <a:pt x="44" y="0"/>
                    <a:pt x="41" y="0"/>
                  </a:cubicBezTo>
                  <a:close/>
                  <a:moveTo>
                    <a:pt x="31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18" y="80"/>
                    <a:pt x="18" y="80"/>
                    <a:pt x="18" y="80"/>
                  </a:cubicBezTo>
                  <a:lnTo>
                    <a:pt x="3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07" name="Freeform 16"/>
            <p:cNvSpPr>
              <a:spLocks noEditPoints="1"/>
            </p:cNvSpPr>
            <p:nvPr/>
          </p:nvSpPr>
          <p:spPr bwMode="auto">
            <a:xfrm>
              <a:off x="7731710" y="4955694"/>
              <a:ext cx="231775" cy="2301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19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08" name="Freeform 17"/>
            <p:cNvSpPr>
              <a:spLocks noEditPoints="1"/>
            </p:cNvSpPr>
            <p:nvPr/>
          </p:nvSpPr>
          <p:spPr bwMode="auto">
            <a:xfrm>
              <a:off x="6923672" y="5262081"/>
              <a:ext cx="307975" cy="766763"/>
            </a:xfrm>
            <a:custGeom>
              <a:avLst/>
              <a:gdLst>
                <a:gd name="T0" fmla="*/ 56 w 64"/>
                <a:gd name="T1" fmla="*/ 0 h 160"/>
                <a:gd name="T2" fmla="*/ 8 w 64"/>
                <a:gd name="T3" fmla="*/ 0 h 160"/>
                <a:gd name="T4" fmla="*/ 0 w 64"/>
                <a:gd name="T5" fmla="*/ 8 h 160"/>
                <a:gd name="T6" fmla="*/ 0 w 64"/>
                <a:gd name="T7" fmla="*/ 72 h 160"/>
                <a:gd name="T8" fmla="*/ 8 w 64"/>
                <a:gd name="T9" fmla="*/ 80 h 160"/>
                <a:gd name="T10" fmla="*/ 8 w 64"/>
                <a:gd name="T11" fmla="*/ 152 h 160"/>
                <a:gd name="T12" fmla="*/ 16 w 64"/>
                <a:gd name="T13" fmla="*/ 160 h 160"/>
                <a:gd name="T14" fmla="*/ 24 w 64"/>
                <a:gd name="T15" fmla="*/ 152 h 160"/>
                <a:gd name="T16" fmla="*/ 24 w 64"/>
                <a:gd name="T17" fmla="*/ 80 h 160"/>
                <a:gd name="T18" fmla="*/ 40 w 64"/>
                <a:gd name="T19" fmla="*/ 80 h 160"/>
                <a:gd name="T20" fmla="*/ 40 w 64"/>
                <a:gd name="T21" fmla="*/ 152 h 160"/>
                <a:gd name="T22" fmla="*/ 48 w 64"/>
                <a:gd name="T23" fmla="*/ 160 h 160"/>
                <a:gd name="T24" fmla="*/ 56 w 64"/>
                <a:gd name="T25" fmla="*/ 152 h 160"/>
                <a:gd name="T26" fmla="*/ 56 w 64"/>
                <a:gd name="T27" fmla="*/ 80 h 160"/>
                <a:gd name="T28" fmla="*/ 64 w 64"/>
                <a:gd name="T29" fmla="*/ 72 h 160"/>
                <a:gd name="T30" fmla="*/ 64 w 64"/>
                <a:gd name="T31" fmla="*/ 8 h 160"/>
                <a:gd name="T32" fmla="*/ 56 w 64"/>
                <a:gd name="T33" fmla="*/ 0 h 160"/>
                <a:gd name="T34" fmla="*/ 16 w 64"/>
                <a:gd name="T35" fmla="*/ 16 h 160"/>
                <a:gd name="T36" fmla="*/ 48 w 64"/>
                <a:gd name="T37" fmla="*/ 16 h 160"/>
                <a:gd name="T38" fmla="*/ 48 w 64"/>
                <a:gd name="T39" fmla="*/ 64 h 160"/>
                <a:gd name="T40" fmla="*/ 16 w 64"/>
                <a:gd name="T41" fmla="*/ 64 h 160"/>
                <a:gd name="T42" fmla="*/ 16 w 64"/>
                <a:gd name="T4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60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80"/>
                    <a:pt x="8" y="8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6"/>
                    <a:pt x="11" y="160"/>
                    <a:pt x="16" y="160"/>
                  </a:cubicBezTo>
                  <a:cubicBezTo>
                    <a:pt x="20" y="160"/>
                    <a:pt x="24" y="156"/>
                    <a:pt x="24" y="15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6"/>
                    <a:pt x="43" y="160"/>
                    <a:pt x="48" y="160"/>
                  </a:cubicBezTo>
                  <a:cubicBezTo>
                    <a:pt x="52" y="160"/>
                    <a:pt x="56" y="156"/>
                    <a:pt x="56" y="152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60" y="80"/>
                    <a:pt x="64" y="76"/>
                    <a:pt x="64" y="7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"/>
                    <a:pt x="60" y="0"/>
                    <a:pt x="56" y="0"/>
                  </a:cubicBezTo>
                  <a:close/>
                  <a:moveTo>
                    <a:pt x="16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09" name="Freeform 18"/>
            <p:cNvSpPr>
              <a:spLocks noEditPoints="1"/>
            </p:cNvSpPr>
            <p:nvPr/>
          </p:nvSpPr>
          <p:spPr bwMode="auto">
            <a:xfrm>
              <a:off x="6961772" y="4955694"/>
              <a:ext cx="231775" cy="2301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19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10" name="Freeform 19"/>
            <p:cNvSpPr>
              <a:spLocks noEditPoints="1"/>
            </p:cNvSpPr>
            <p:nvPr/>
          </p:nvSpPr>
          <p:spPr bwMode="auto">
            <a:xfrm>
              <a:off x="7307847" y="5262081"/>
              <a:ext cx="309562" cy="766763"/>
            </a:xfrm>
            <a:custGeom>
              <a:avLst/>
              <a:gdLst>
                <a:gd name="T0" fmla="*/ 56 w 64"/>
                <a:gd name="T1" fmla="*/ 0 h 160"/>
                <a:gd name="T2" fmla="*/ 8 w 64"/>
                <a:gd name="T3" fmla="*/ 0 h 160"/>
                <a:gd name="T4" fmla="*/ 0 w 64"/>
                <a:gd name="T5" fmla="*/ 8 h 160"/>
                <a:gd name="T6" fmla="*/ 0 w 64"/>
                <a:gd name="T7" fmla="*/ 72 h 160"/>
                <a:gd name="T8" fmla="*/ 8 w 64"/>
                <a:gd name="T9" fmla="*/ 80 h 160"/>
                <a:gd name="T10" fmla="*/ 8 w 64"/>
                <a:gd name="T11" fmla="*/ 152 h 160"/>
                <a:gd name="T12" fmla="*/ 16 w 64"/>
                <a:gd name="T13" fmla="*/ 160 h 160"/>
                <a:gd name="T14" fmla="*/ 24 w 64"/>
                <a:gd name="T15" fmla="*/ 152 h 160"/>
                <a:gd name="T16" fmla="*/ 24 w 64"/>
                <a:gd name="T17" fmla="*/ 80 h 160"/>
                <a:gd name="T18" fmla="*/ 40 w 64"/>
                <a:gd name="T19" fmla="*/ 80 h 160"/>
                <a:gd name="T20" fmla="*/ 40 w 64"/>
                <a:gd name="T21" fmla="*/ 152 h 160"/>
                <a:gd name="T22" fmla="*/ 48 w 64"/>
                <a:gd name="T23" fmla="*/ 160 h 160"/>
                <a:gd name="T24" fmla="*/ 56 w 64"/>
                <a:gd name="T25" fmla="*/ 152 h 160"/>
                <a:gd name="T26" fmla="*/ 56 w 64"/>
                <a:gd name="T27" fmla="*/ 80 h 160"/>
                <a:gd name="T28" fmla="*/ 64 w 64"/>
                <a:gd name="T29" fmla="*/ 72 h 160"/>
                <a:gd name="T30" fmla="*/ 64 w 64"/>
                <a:gd name="T31" fmla="*/ 8 h 160"/>
                <a:gd name="T32" fmla="*/ 56 w 64"/>
                <a:gd name="T33" fmla="*/ 0 h 160"/>
                <a:gd name="T34" fmla="*/ 16 w 64"/>
                <a:gd name="T35" fmla="*/ 16 h 160"/>
                <a:gd name="T36" fmla="*/ 48 w 64"/>
                <a:gd name="T37" fmla="*/ 16 h 160"/>
                <a:gd name="T38" fmla="*/ 48 w 64"/>
                <a:gd name="T39" fmla="*/ 64 h 160"/>
                <a:gd name="T40" fmla="*/ 16 w 64"/>
                <a:gd name="T41" fmla="*/ 64 h 160"/>
                <a:gd name="T42" fmla="*/ 16 w 64"/>
                <a:gd name="T4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60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6"/>
                    <a:pt x="3" y="80"/>
                    <a:pt x="8" y="8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6"/>
                    <a:pt x="11" y="160"/>
                    <a:pt x="16" y="160"/>
                  </a:cubicBezTo>
                  <a:cubicBezTo>
                    <a:pt x="20" y="160"/>
                    <a:pt x="24" y="156"/>
                    <a:pt x="24" y="15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6"/>
                    <a:pt x="43" y="160"/>
                    <a:pt x="48" y="160"/>
                  </a:cubicBezTo>
                  <a:cubicBezTo>
                    <a:pt x="52" y="160"/>
                    <a:pt x="56" y="156"/>
                    <a:pt x="56" y="152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60" y="80"/>
                    <a:pt x="64" y="76"/>
                    <a:pt x="64" y="7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"/>
                    <a:pt x="60" y="0"/>
                    <a:pt x="56" y="0"/>
                  </a:cubicBezTo>
                  <a:close/>
                  <a:moveTo>
                    <a:pt x="16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16" y="64"/>
                    <a:pt x="16" y="64"/>
                    <a:pt x="16" y="6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11" name="Freeform 20"/>
            <p:cNvSpPr>
              <a:spLocks noEditPoints="1"/>
            </p:cNvSpPr>
            <p:nvPr/>
          </p:nvSpPr>
          <p:spPr bwMode="auto">
            <a:xfrm>
              <a:off x="7347535" y="4955694"/>
              <a:ext cx="230187" cy="2301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16 h 48"/>
                <a:gd name="T12" fmla="*/ 32 w 48"/>
                <a:gd name="T13" fmla="*/ 24 h 48"/>
                <a:gd name="T14" fmla="*/ 24 w 48"/>
                <a:gd name="T15" fmla="*/ 32 h 48"/>
                <a:gd name="T16" fmla="*/ 16 w 48"/>
                <a:gd name="T17" fmla="*/ 24 h 48"/>
                <a:gd name="T18" fmla="*/ 24 w 48"/>
                <a:gd name="T19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lose/>
                  <a:moveTo>
                    <a:pt x="24" y="16"/>
                  </a:moveTo>
                  <a:cubicBezTo>
                    <a:pt x="28" y="16"/>
                    <a:pt x="32" y="19"/>
                    <a:pt x="32" y="24"/>
                  </a:cubicBezTo>
                  <a:cubicBezTo>
                    <a:pt x="32" y="28"/>
                    <a:pt x="28" y="32"/>
                    <a:pt x="24" y="32"/>
                  </a:cubicBezTo>
                  <a:cubicBezTo>
                    <a:pt x="19" y="32"/>
                    <a:pt x="16" y="28"/>
                    <a:pt x="16" y="24"/>
                  </a:cubicBezTo>
                  <a:cubicBezTo>
                    <a:pt x="16" y="19"/>
                    <a:pt x="19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chemeClr val="tx2"/>
                  </a:solidFill>
                </a:ln>
              </a:endParaRPr>
            </a:p>
          </p:txBody>
        </p:sp>
      </p:grpSp>
      <p:sp>
        <p:nvSpPr>
          <p:cNvPr id="112" name="Freeform 933"/>
          <p:cNvSpPr>
            <a:spLocks noEditPoints="1"/>
          </p:cNvSpPr>
          <p:nvPr/>
        </p:nvSpPr>
        <p:spPr bwMode="auto">
          <a:xfrm>
            <a:off x="8028248" y="3284984"/>
            <a:ext cx="366592" cy="439439"/>
          </a:xfrm>
          <a:custGeom>
            <a:avLst/>
            <a:gdLst>
              <a:gd name="T0" fmla="*/ 313 w 320"/>
              <a:gd name="T1" fmla="*/ 54 h 224"/>
              <a:gd name="T2" fmla="*/ 163 w 320"/>
              <a:gd name="T3" fmla="*/ 1 h 224"/>
              <a:gd name="T4" fmla="*/ 156 w 320"/>
              <a:gd name="T5" fmla="*/ 1 h 224"/>
              <a:gd name="T6" fmla="*/ 7 w 320"/>
              <a:gd name="T7" fmla="*/ 54 h 224"/>
              <a:gd name="T8" fmla="*/ 0 w 320"/>
              <a:gd name="T9" fmla="*/ 64 h 224"/>
              <a:gd name="T10" fmla="*/ 6 w 320"/>
              <a:gd name="T11" fmla="*/ 74 h 224"/>
              <a:gd name="T12" fmla="*/ 63 w 320"/>
              <a:gd name="T13" fmla="*/ 98 h 224"/>
              <a:gd name="T14" fmla="*/ 53 w 320"/>
              <a:gd name="T15" fmla="*/ 170 h 224"/>
              <a:gd name="T16" fmla="*/ 54 w 320"/>
              <a:gd name="T17" fmla="*/ 176 h 224"/>
              <a:gd name="T18" fmla="*/ 160 w 320"/>
              <a:gd name="T19" fmla="*/ 224 h 224"/>
              <a:gd name="T20" fmla="*/ 264 w 320"/>
              <a:gd name="T21" fmla="*/ 178 h 224"/>
              <a:gd name="T22" fmla="*/ 266 w 320"/>
              <a:gd name="T23" fmla="*/ 170 h 224"/>
              <a:gd name="T24" fmla="*/ 257 w 320"/>
              <a:gd name="T25" fmla="*/ 98 h 224"/>
              <a:gd name="T26" fmla="*/ 288 w 320"/>
              <a:gd name="T27" fmla="*/ 85 h 224"/>
              <a:gd name="T28" fmla="*/ 288 w 320"/>
              <a:gd name="T29" fmla="*/ 214 h 224"/>
              <a:gd name="T30" fmla="*/ 298 w 320"/>
              <a:gd name="T31" fmla="*/ 224 h 224"/>
              <a:gd name="T32" fmla="*/ 309 w 320"/>
              <a:gd name="T33" fmla="*/ 214 h 224"/>
              <a:gd name="T34" fmla="*/ 309 w 320"/>
              <a:gd name="T35" fmla="*/ 76 h 224"/>
              <a:gd name="T36" fmla="*/ 313 w 320"/>
              <a:gd name="T37" fmla="*/ 74 h 224"/>
              <a:gd name="T38" fmla="*/ 320 w 320"/>
              <a:gd name="T39" fmla="*/ 64 h 224"/>
              <a:gd name="T40" fmla="*/ 313 w 320"/>
              <a:gd name="T41" fmla="*/ 54 h 224"/>
              <a:gd name="T42" fmla="*/ 244 w 320"/>
              <a:gd name="T43" fmla="*/ 167 h 224"/>
              <a:gd name="T44" fmla="*/ 160 w 320"/>
              <a:gd name="T45" fmla="*/ 203 h 224"/>
              <a:gd name="T46" fmla="*/ 75 w 320"/>
              <a:gd name="T47" fmla="*/ 168 h 224"/>
              <a:gd name="T48" fmla="*/ 83 w 320"/>
              <a:gd name="T49" fmla="*/ 107 h 224"/>
              <a:gd name="T50" fmla="*/ 155 w 320"/>
              <a:gd name="T51" fmla="*/ 138 h 224"/>
              <a:gd name="T52" fmla="*/ 160 w 320"/>
              <a:gd name="T53" fmla="*/ 139 h 224"/>
              <a:gd name="T54" fmla="*/ 164 w 320"/>
              <a:gd name="T55" fmla="*/ 138 h 224"/>
              <a:gd name="T56" fmla="*/ 236 w 320"/>
              <a:gd name="T57" fmla="*/ 107 h 224"/>
              <a:gd name="T58" fmla="*/ 244 w 320"/>
              <a:gd name="T59" fmla="*/ 167 h 224"/>
              <a:gd name="T60" fmla="*/ 160 w 320"/>
              <a:gd name="T61" fmla="*/ 117 h 224"/>
              <a:gd name="T62" fmla="*/ 40 w 320"/>
              <a:gd name="T63" fmla="*/ 65 h 224"/>
              <a:gd name="T64" fmla="*/ 160 w 320"/>
              <a:gd name="T65" fmla="*/ 22 h 224"/>
              <a:gd name="T66" fmla="*/ 280 w 320"/>
              <a:gd name="T67" fmla="*/ 65 h 224"/>
              <a:gd name="T68" fmla="*/ 160 w 320"/>
              <a:gd name="T69" fmla="*/ 11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224">
                <a:moveTo>
                  <a:pt x="313" y="54"/>
                </a:moveTo>
                <a:cubicBezTo>
                  <a:pt x="163" y="1"/>
                  <a:pt x="163" y="1"/>
                  <a:pt x="163" y="1"/>
                </a:cubicBezTo>
                <a:cubicBezTo>
                  <a:pt x="161" y="0"/>
                  <a:pt x="158" y="0"/>
                  <a:pt x="156" y="1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6"/>
                  <a:pt x="0" y="60"/>
                  <a:pt x="0" y="64"/>
                </a:cubicBezTo>
                <a:cubicBezTo>
                  <a:pt x="0" y="68"/>
                  <a:pt x="2" y="72"/>
                  <a:pt x="6" y="74"/>
                </a:cubicBezTo>
                <a:cubicBezTo>
                  <a:pt x="63" y="98"/>
                  <a:pt x="63" y="98"/>
                  <a:pt x="63" y="98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172"/>
                  <a:pt x="53" y="174"/>
                  <a:pt x="54" y="176"/>
                </a:cubicBezTo>
                <a:cubicBezTo>
                  <a:pt x="56" y="178"/>
                  <a:pt x="83" y="224"/>
                  <a:pt x="160" y="224"/>
                </a:cubicBezTo>
                <a:cubicBezTo>
                  <a:pt x="223" y="224"/>
                  <a:pt x="262" y="180"/>
                  <a:pt x="264" y="178"/>
                </a:cubicBezTo>
                <a:cubicBezTo>
                  <a:pt x="266" y="176"/>
                  <a:pt x="267" y="173"/>
                  <a:pt x="266" y="170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88" y="85"/>
                  <a:pt x="288" y="85"/>
                  <a:pt x="288" y="85"/>
                </a:cubicBezTo>
                <a:cubicBezTo>
                  <a:pt x="288" y="214"/>
                  <a:pt x="288" y="214"/>
                  <a:pt x="288" y="214"/>
                </a:cubicBezTo>
                <a:cubicBezTo>
                  <a:pt x="288" y="220"/>
                  <a:pt x="292" y="224"/>
                  <a:pt x="298" y="224"/>
                </a:cubicBezTo>
                <a:cubicBezTo>
                  <a:pt x="304" y="224"/>
                  <a:pt x="309" y="220"/>
                  <a:pt x="309" y="214"/>
                </a:cubicBezTo>
                <a:cubicBezTo>
                  <a:pt x="309" y="76"/>
                  <a:pt x="309" y="76"/>
                  <a:pt x="309" y="76"/>
                </a:cubicBezTo>
                <a:cubicBezTo>
                  <a:pt x="313" y="74"/>
                  <a:pt x="313" y="74"/>
                  <a:pt x="313" y="74"/>
                </a:cubicBezTo>
                <a:cubicBezTo>
                  <a:pt x="317" y="72"/>
                  <a:pt x="320" y="68"/>
                  <a:pt x="320" y="64"/>
                </a:cubicBezTo>
                <a:cubicBezTo>
                  <a:pt x="320" y="60"/>
                  <a:pt x="317" y="56"/>
                  <a:pt x="313" y="54"/>
                </a:cubicBezTo>
                <a:close/>
                <a:moveTo>
                  <a:pt x="244" y="167"/>
                </a:moveTo>
                <a:cubicBezTo>
                  <a:pt x="235" y="177"/>
                  <a:pt x="203" y="203"/>
                  <a:pt x="160" y="203"/>
                </a:cubicBezTo>
                <a:cubicBezTo>
                  <a:pt x="105" y="203"/>
                  <a:pt x="81" y="177"/>
                  <a:pt x="75" y="168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7" y="139"/>
                  <a:pt x="158" y="139"/>
                  <a:pt x="160" y="139"/>
                </a:cubicBezTo>
                <a:cubicBezTo>
                  <a:pt x="161" y="139"/>
                  <a:pt x="163" y="139"/>
                  <a:pt x="164" y="138"/>
                </a:cubicBezTo>
                <a:cubicBezTo>
                  <a:pt x="236" y="107"/>
                  <a:pt x="236" y="107"/>
                  <a:pt x="236" y="107"/>
                </a:cubicBezTo>
                <a:lnTo>
                  <a:pt x="244" y="167"/>
                </a:lnTo>
                <a:close/>
                <a:moveTo>
                  <a:pt x="160" y="117"/>
                </a:moveTo>
                <a:cubicBezTo>
                  <a:pt x="40" y="65"/>
                  <a:pt x="40" y="65"/>
                  <a:pt x="40" y="65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280" y="65"/>
                  <a:pt x="280" y="65"/>
                  <a:pt x="280" y="65"/>
                </a:cubicBezTo>
                <a:lnTo>
                  <a:pt x="160" y="1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965672" y="3826785"/>
            <a:ext cx="165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Штат социальных координаторов</a:t>
            </a:r>
          </a:p>
        </p:txBody>
      </p:sp>
      <p:grpSp>
        <p:nvGrpSpPr>
          <p:cNvPr id="114" name="Group 844"/>
          <p:cNvGrpSpPr>
            <a:grpSpLocks noChangeAspect="1"/>
          </p:cNvGrpSpPr>
          <p:nvPr/>
        </p:nvGrpSpPr>
        <p:grpSpPr bwMode="auto">
          <a:xfrm>
            <a:off x="1541736" y="3364727"/>
            <a:ext cx="462601" cy="460275"/>
            <a:chOff x="4371" y="3110"/>
            <a:chExt cx="199" cy="198"/>
          </a:xfrm>
          <a:solidFill>
            <a:srgbClr val="00519A"/>
          </a:solidFill>
        </p:grpSpPr>
        <p:sp>
          <p:nvSpPr>
            <p:cNvPr id="115" name="Freeform 845"/>
            <p:cNvSpPr>
              <a:spLocks noEditPoints="1"/>
            </p:cNvSpPr>
            <p:nvPr/>
          </p:nvSpPr>
          <p:spPr bwMode="auto">
            <a:xfrm>
              <a:off x="4371" y="3166"/>
              <a:ext cx="57" cy="142"/>
            </a:xfrm>
            <a:custGeom>
              <a:avLst/>
              <a:gdLst>
                <a:gd name="T0" fmla="*/ 54 w 86"/>
                <a:gd name="T1" fmla="*/ 0 h 213"/>
                <a:gd name="T2" fmla="*/ 32 w 86"/>
                <a:gd name="T3" fmla="*/ 0 h 213"/>
                <a:gd name="T4" fmla="*/ 22 w 86"/>
                <a:gd name="T5" fmla="*/ 9 h 213"/>
                <a:gd name="T6" fmla="*/ 1 w 86"/>
                <a:gd name="T7" fmla="*/ 115 h 213"/>
                <a:gd name="T8" fmla="*/ 3 w 86"/>
                <a:gd name="T9" fmla="*/ 124 h 213"/>
                <a:gd name="T10" fmla="*/ 11 w 86"/>
                <a:gd name="T11" fmla="*/ 128 h 213"/>
                <a:gd name="T12" fmla="*/ 11 w 86"/>
                <a:gd name="T13" fmla="*/ 203 h 213"/>
                <a:gd name="T14" fmla="*/ 22 w 86"/>
                <a:gd name="T15" fmla="*/ 213 h 213"/>
                <a:gd name="T16" fmla="*/ 32 w 86"/>
                <a:gd name="T17" fmla="*/ 203 h 213"/>
                <a:gd name="T18" fmla="*/ 32 w 86"/>
                <a:gd name="T19" fmla="*/ 128 h 213"/>
                <a:gd name="T20" fmla="*/ 54 w 86"/>
                <a:gd name="T21" fmla="*/ 128 h 213"/>
                <a:gd name="T22" fmla="*/ 54 w 86"/>
                <a:gd name="T23" fmla="*/ 203 h 213"/>
                <a:gd name="T24" fmla="*/ 64 w 86"/>
                <a:gd name="T25" fmla="*/ 213 h 213"/>
                <a:gd name="T26" fmla="*/ 75 w 86"/>
                <a:gd name="T27" fmla="*/ 203 h 213"/>
                <a:gd name="T28" fmla="*/ 75 w 86"/>
                <a:gd name="T29" fmla="*/ 128 h 213"/>
                <a:gd name="T30" fmla="*/ 83 w 86"/>
                <a:gd name="T31" fmla="*/ 124 h 213"/>
                <a:gd name="T32" fmla="*/ 85 w 86"/>
                <a:gd name="T33" fmla="*/ 115 h 213"/>
                <a:gd name="T34" fmla="*/ 64 w 86"/>
                <a:gd name="T35" fmla="*/ 9 h 213"/>
                <a:gd name="T36" fmla="*/ 54 w 86"/>
                <a:gd name="T37" fmla="*/ 0 h 213"/>
                <a:gd name="T38" fmla="*/ 41 w 86"/>
                <a:gd name="T39" fmla="*/ 21 h 213"/>
                <a:gd name="T40" fmla="*/ 45 w 86"/>
                <a:gd name="T41" fmla="*/ 21 h 213"/>
                <a:gd name="T42" fmla="*/ 62 w 86"/>
                <a:gd name="T43" fmla="*/ 107 h 213"/>
                <a:gd name="T44" fmla="*/ 24 w 86"/>
                <a:gd name="T45" fmla="*/ 107 h 213"/>
                <a:gd name="T46" fmla="*/ 41 w 86"/>
                <a:gd name="T47" fmla="*/ 2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3">
                  <a:moveTo>
                    <a:pt x="5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3" y="4"/>
                    <a:pt x="22" y="9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0" y="118"/>
                    <a:pt x="1" y="122"/>
                    <a:pt x="3" y="124"/>
                  </a:cubicBezTo>
                  <a:cubicBezTo>
                    <a:pt x="5" y="127"/>
                    <a:pt x="8" y="128"/>
                    <a:pt x="11" y="128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9"/>
                    <a:pt x="16" y="213"/>
                    <a:pt x="22" y="213"/>
                  </a:cubicBezTo>
                  <a:cubicBezTo>
                    <a:pt x="28" y="213"/>
                    <a:pt x="32" y="209"/>
                    <a:pt x="32" y="203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54" y="209"/>
                    <a:pt x="58" y="213"/>
                    <a:pt x="64" y="213"/>
                  </a:cubicBezTo>
                  <a:cubicBezTo>
                    <a:pt x="70" y="213"/>
                    <a:pt x="75" y="209"/>
                    <a:pt x="75" y="203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8" y="128"/>
                    <a:pt x="81" y="127"/>
                    <a:pt x="83" y="124"/>
                  </a:cubicBezTo>
                  <a:cubicBezTo>
                    <a:pt x="85" y="122"/>
                    <a:pt x="86" y="118"/>
                    <a:pt x="85" y="115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4"/>
                    <a:pt x="59" y="0"/>
                    <a:pt x="54" y="0"/>
                  </a:cubicBezTo>
                  <a:close/>
                  <a:moveTo>
                    <a:pt x="41" y="21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24" y="107"/>
                    <a:pt x="24" y="107"/>
                    <a:pt x="24" y="107"/>
                  </a:cubicBezTo>
                  <a:lnTo>
                    <a:pt x="41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16" name="Freeform 846"/>
            <p:cNvSpPr>
              <a:spLocks noEditPoints="1"/>
            </p:cNvSpPr>
            <p:nvPr/>
          </p:nvSpPr>
          <p:spPr bwMode="auto">
            <a:xfrm>
              <a:off x="4379" y="3110"/>
              <a:ext cx="42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17" name="Freeform 847"/>
            <p:cNvSpPr>
              <a:spLocks noEditPoints="1"/>
            </p:cNvSpPr>
            <p:nvPr/>
          </p:nvSpPr>
          <p:spPr bwMode="auto">
            <a:xfrm>
              <a:off x="4513" y="3166"/>
              <a:ext cx="57" cy="142"/>
            </a:xfrm>
            <a:custGeom>
              <a:avLst/>
              <a:gdLst>
                <a:gd name="T0" fmla="*/ 74 w 85"/>
                <a:gd name="T1" fmla="*/ 0 h 213"/>
                <a:gd name="T2" fmla="*/ 10 w 85"/>
                <a:gd name="T3" fmla="*/ 0 h 213"/>
                <a:gd name="T4" fmla="*/ 0 w 85"/>
                <a:gd name="T5" fmla="*/ 11 h 213"/>
                <a:gd name="T6" fmla="*/ 0 w 85"/>
                <a:gd name="T7" fmla="*/ 96 h 213"/>
                <a:gd name="T8" fmla="*/ 10 w 85"/>
                <a:gd name="T9" fmla="*/ 107 h 213"/>
                <a:gd name="T10" fmla="*/ 10 w 85"/>
                <a:gd name="T11" fmla="*/ 203 h 213"/>
                <a:gd name="T12" fmla="*/ 21 w 85"/>
                <a:gd name="T13" fmla="*/ 213 h 213"/>
                <a:gd name="T14" fmla="*/ 32 w 85"/>
                <a:gd name="T15" fmla="*/ 203 h 213"/>
                <a:gd name="T16" fmla="*/ 32 w 85"/>
                <a:gd name="T17" fmla="*/ 107 h 213"/>
                <a:gd name="T18" fmla="*/ 53 w 85"/>
                <a:gd name="T19" fmla="*/ 107 h 213"/>
                <a:gd name="T20" fmla="*/ 53 w 85"/>
                <a:gd name="T21" fmla="*/ 203 h 213"/>
                <a:gd name="T22" fmla="*/ 64 w 85"/>
                <a:gd name="T23" fmla="*/ 213 h 213"/>
                <a:gd name="T24" fmla="*/ 74 w 85"/>
                <a:gd name="T25" fmla="*/ 203 h 213"/>
                <a:gd name="T26" fmla="*/ 74 w 85"/>
                <a:gd name="T27" fmla="*/ 107 h 213"/>
                <a:gd name="T28" fmla="*/ 85 w 85"/>
                <a:gd name="T29" fmla="*/ 96 h 213"/>
                <a:gd name="T30" fmla="*/ 85 w 85"/>
                <a:gd name="T31" fmla="*/ 11 h 213"/>
                <a:gd name="T32" fmla="*/ 74 w 85"/>
                <a:gd name="T33" fmla="*/ 0 h 213"/>
                <a:gd name="T34" fmla="*/ 21 w 85"/>
                <a:gd name="T35" fmla="*/ 21 h 213"/>
                <a:gd name="T36" fmla="*/ 64 w 85"/>
                <a:gd name="T37" fmla="*/ 21 h 213"/>
                <a:gd name="T38" fmla="*/ 64 w 85"/>
                <a:gd name="T39" fmla="*/ 85 h 213"/>
                <a:gd name="T40" fmla="*/ 21 w 85"/>
                <a:gd name="T41" fmla="*/ 85 h 213"/>
                <a:gd name="T42" fmla="*/ 21 w 85"/>
                <a:gd name="T43" fmla="*/ 2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213">
                  <a:moveTo>
                    <a:pt x="7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9"/>
                    <a:pt x="15" y="213"/>
                    <a:pt x="21" y="213"/>
                  </a:cubicBezTo>
                  <a:cubicBezTo>
                    <a:pt x="27" y="213"/>
                    <a:pt x="32" y="209"/>
                    <a:pt x="32" y="2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9"/>
                    <a:pt x="58" y="213"/>
                    <a:pt x="64" y="213"/>
                  </a:cubicBezTo>
                  <a:cubicBezTo>
                    <a:pt x="70" y="213"/>
                    <a:pt x="74" y="209"/>
                    <a:pt x="74" y="203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80" y="107"/>
                    <a:pt x="85" y="102"/>
                    <a:pt x="85" y="9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0" y="0"/>
                    <a:pt x="74" y="0"/>
                  </a:cubicBezTo>
                  <a:close/>
                  <a:moveTo>
                    <a:pt x="21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18" name="Freeform 848"/>
            <p:cNvSpPr>
              <a:spLocks noEditPoints="1"/>
            </p:cNvSpPr>
            <p:nvPr/>
          </p:nvSpPr>
          <p:spPr bwMode="auto">
            <a:xfrm>
              <a:off x="4520" y="3110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39" name="Freeform 849"/>
            <p:cNvSpPr>
              <a:spLocks noEditPoints="1"/>
            </p:cNvSpPr>
            <p:nvPr/>
          </p:nvSpPr>
          <p:spPr bwMode="auto">
            <a:xfrm>
              <a:off x="4442" y="3166"/>
              <a:ext cx="57" cy="142"/>
            </a:xfrm>
            <a:custGeom>
              <a:avLst/>
              <a:gdLst>
                <a:gd name="T0" fmla="*/ 75 w 85"/>
                <a:gd name="T1" fmla="*/ 0 h 213"/>
                <a:gd name="T2" fmla="*/ 11 w 85"/>
                <a:gd name="T3" fmla="*/ 0 h 213"/>
                <a:gd name="T4" fmla="*/ 0 w 85"/>
                <a:gd name="T5" fmla="*/ 11 h 213"/>
                <a:gd name="T6" fmla="*/ 0 w 85"/>
                <a:gd name="T7" fmla="*/ 96 h 213"/>
                <a:gd name="T8" fmla="*/ 11 w 85"/>
                <a:gd name="T9" fmla="*/ 107 h 213"/>
                <a:gd name="T10" fmla="*/ 11 w 85"/>
                <a:gd name="T11" fmla="*/ 203 h 213"/>
                <a:gd name="T12" fmla="*/ 21 w 85"/>
                <a:gd name="T13" fmla="*/ 213 h 213"/>
                <a:gd name="T14" fmla="*/ 32 w 85"/>
                <a:gd name="T15" fmla="*/ 203 h 213"/>
                <a:gd name="T16" fmla="*/ 32 w 85"/>
                <a:gd name="T17" fmla="*/ 107 h 213"/>
                <a:gd name="T18" fmla="*/ 53 w 85"/>
                <a:gd name="T19" fmla="*/ 107 h 213"/>
                <a:gd name="T20" fmla="*/ 53 w 85"/>
                <a:gd name="T21" fmla="*/ 203 h 213"/>
                <a:gd name="T22" fmla="*/ 64 w 85"/>
                <a:gd name="T23" fmla="*/ 213 h 213"/>
                <a:gd name="T24" fmla="*/ 75 w 85"/>
                <a:gd name="T25" fmla="*/ 203 h 213"/>
                <a:gd name="T26" fmla="*/ 75 w 85"/>
                <a:gd name="T27" fmla="*/ 107 h 213"/>
                <a:gd name="T28" fmla="*/ 85 w 85"/>
                <a:gd name="T29" fmla="*/ 96 h 213"/>
                <a:gd name="T30" fmla="*/ 85 w 85"/>
                <a:gd name="T31" fmla="*/ 11 h 213"/>
                <a:gd name="T32" fmla="*/ 75 w 85"/>
                <a:gd name="T33" fmla="*/ 0 h 213"/>
                <a:gd name="T34" fmla="*/ 21 w 85"/>
                <a:gd name="T35" fmla="*/ 21 h 213"/>
                <a:gd name="T36" fmla="*/ 64 w 85"/>
                <a:gd name="T37" fmla="*/ 21 h 213"/>
                <a:gd name="T38" fmla="*/ 64 w 85"/>
                <a:gd name="T39" fmla="*/ 85 h 213"/>
                <a:gd name="T40" fmla="*/ 21 w 85"/>
                <a:gd name="T41" fmla="*/ 85 h 213"/>
                <a:gd name="T42" fmla="*/ 21 w 85"/>
                <a:gd name="T43" fmla="*/ 2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213">
                  <a:moveTo>
                    <a:pt x="7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5" y="107"/>
                    <a:pt x="11" y="107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9"/>
                    <a:pt x="15" y="213"/>
                    <a:pt x="21" y="213"/>
                  </a:cubicBezTo>
                  <a:cubicBezTo>
                    <a:pt x="27" y="213"/>
                    <a:pt x="32" y="209"/>
                    <a:pt x="32" y="2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9"/>
                    <a:pt x="58" y="213"/>
                    <a:pt x="64" y="213"/>
                  </a:cubicBezTo>
                  <a:cubicBezTo>
                    <a:pt x="70" y="213"/>
                    <a:pt x="75" y="209"/>
                    <a:pt x="75" y="203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81" y="107"/>
                    <a:pt x="85" y="102"/>
                    <a:pt x="85" y="9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1" y="0"/>
                    <a:pt x="75" y="0"/>
                  </a:cubicBezTo>
                  <a:close/>
                  <a:moveTo>
                    <a:pt x="21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140" name="Freeform 850"/>
            <p:cNvSpPr>
              <a:spLocks noEditPoints="1"/>
            </p:cNvSpPr>
            <p:nvPr/>
          </p:nvSpPr>
          <p:spPr bwMode="auto">
            <a:xfrm>
              <a:off x="4450" y="3110"/>
              <a:ext cx="42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2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2" y="26"/>
                    <a:pt x="42" y="32"/>
                  </a:cubicBezTo>
                  <a:cubicBezTo>
                    <a:pt x="42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>
                  <a:solidFill>
                    <a:schemeClr val="tx2"/>
                  </a:solidFill>
                </a:ln>
              </a:endParaRPr>
            </a:p>
          </p:txBody>
        </p:sp>
      </p:grpSp>
      <p:sp>
        <p:nvSpPr>
          <p:cNvPr id="70" name="Freeform 761"/>
          <p:cNvSpPr>
            <a:spLocks noChangeAspect="1" noEditPoints="1"/>
          </p:cNvSpPr>
          <p:nvPr/>
        </p:nvSpPr>
        <p:spPr bwMode="auto">
          <a:xfrm>
            <a:off x="8049207" y="2137121"/>
            <a:ext cx="316863" cy="432000"/>
          </a:xfrm>
          <a:custGeom>
            <a:avLst/>
            <a:gdLst>
              <a:gd name="T0" fmla="*/ 245 w 256"/>
              <a:gd name="T1" fmla="*/ 320 h 320"/>
              <a:gd name="T2" fmla="*/ 234 w 256"/>
              <a:gd name="T3" fmla="*/ 309 h 320"/>
              <a:gd name="T4" fmla="*/ 234 w 256"/>
              <a:gd name="T5" fmla="*/ 213 h 320"/>
              <a:gd name="T6" fmla="*/ 192 w 256"/>
              <a:gd name="T7" fmla="*/ 170 h 320"/>
              <a:gd name="T8" fmla="*/ 64 w 256"/>
              <a:gd name="T9" fmla="*/ 170 h 320"/>
              <a:gd name="T10" fmla="*/ 21 w 256"/>
              <a:gd name="T11" fmla="*/ 213 h 320"/>
              <a:gd name="T12" fmla="*/ 21 w 256"/>
              <a:gd name="T13" fmla="*/ 309 h 320"/>
              <a:gd name="T14" fmla="*/ 10 w 256"/>
              <a:gd name="T15" fmla="*/ 320 h 320"/>
              <a:gd name="T16" fmla="*/ 0 w 256"/>
              <a:gd name="T17" fmla="*/ 309 h 320"/>
              <a:gd name="T18" fmla="*/ 0 w 256"/>
              <a:gd name="T19" fmla="*/ 213 h 320"/>
              <a:gd name="T20" fmla="*/ 64 w 256"/>
              <a:gd name="T21" fmla="*/ 149 h 320"/>
              <a:gd name="T22" fmla="*/ 192 w 256"/>
              <a:gd name="T23" fmla="*/ 149 h 320"/>
              <a:gd name="T24" fmla="*/ 256 w 256"/>
              <a:gd name="T25" fmla="*/ 213 h 320"/>
              <a:gd name="T26" fmla="*/ 256 w 256"/>
              <a:gd name="T27" fmla="*/ 309 h 320"/>
              <a:gd name="T28" fmla="*/ 245 w 256"/>
              <a:gd name="T29" fmla="*/ 320 h 320"/>
              <a:gd name="T30" fmla="*/ 192 w 256"/>
              <a:gd name="T31" fmla="*/ 64 h 320"/>
              <a:gd name="T32" fmla="*/ 128 w 256"/>
              <a:gd name="T33" fmla="*/ 0 h 320"/>
              <a:gd name="T34" fmla="*/ 64 w 256"/>
              <a:gd name="T35" fmla="*/ 64 h 320"/>
              <a:gd name="T36" fmla="*/ 128 w 256"/>
              <a:gd name="T37" fmla="*/ 128 h 320"/>
              <a:gd name="T38" fmla="*/ 192 w 256"/>
              <a:gd name="T39" fmla="*/ 64 h 320"/>
              <a:gd name="T40" fmla="*/ 170 w 256"/>
              <a:gd name="T41" fmla="*/ 64 h 320"/>
              <a:gd name="T42" fmla="*/ 128 w 256"/>
              <a:gd name="T43" fmla="*/ 106 h 320"/>
              <a:gd name="T44" fmla="*/ 85 w 256"/>
              <a:gd name="T45" fmla="*/ 64 h 320"/>
              <a:gd name="T46" fmla="*/ 128 w 256"/>
              <a:gd name="T47" fmla="*/ 21 h 320"/>
              <a:gd name="T48" fmla="*/ 170 w 256"/>
              <a:gd name="T49" fmla="*/ 6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6" h="320">
                <a:moveTo>
                  <a:pt x="245" y="320"/>
                </a:moveTo>
                <a:cubicBezTo>
                  <a:pt x="239" y="320"/>
                  <a:pt x="234" y="315"/>
                  <a:pt x="234" y="309"/>
                </a:cubicBezTo>
                <a:cubicBezTo>
                  <a:pt x="234" y="213"/>
                  <a:pt x="234" y="213"/>
                  <a:pt x="234" y="213"/>
                </a:cubicBezTo>
                <a:cubicBezTo>
                  <a:pt x="234" y="189"/>
                  <a:pt x="215" y="170"/>
                  <a:pt x="192" y="170"/>
                </a:cubicBezTo>
                <a:cubicBezTo>
                  <a:pt x="64" y="170"/>
                  <a:pt x="64" y="170"/>
                  <a:pt x="64" y="170"/>
                </a:cubicBezTo>
                <a:cubicBezTo>
                  <a:pt x="40" y="170"/>
                  <a:pt x="21" y="189"/>
                  <a:pt x="21" y="213"/>
                </a:cubicBezTo>
                <a:cubicBezTo>
                  <a:pt x="21" y="309"/>
                  <a:pt x="21" y="309"/>
                  <a:pt x="21" y="309"/>
                </a:cubicBezTo>
                <a:cubicBezTo>
                  <a:pt x="21" y="315"/>
                  <a:pt x="16" y="320"/>
                  <a:pt x="10" y="320"/>
                </a:cubicBezTo>
                <a:cubicBezTo>
                  <a:pt x="4" y="320"/>
                  <a:pt x="0" y="315"/>
                  <a:pt x="0" y="309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78"/>
                  <a:pt x="28" y="149"/>
                  <a:pt x="64" y="149"/>
                </a:cubicBezTo>
                <a:cubicBezTo>
                  <a:pt x="192" y="149"/>
                  <a:pt x="192" y="149"/>
                  <a:pt x="192" y="149"/>
                </a:cubicBezTo>
                <a:cubicBezTo>
                  <a:pt x="227" y="149"/>
                  <a:pt x="256" y="178"/>
                  <a:pt x="256" y="213"/>
                </a:cubicBezTo>
                <a:cubicBezTo>
                  <a:pt x="256" y="309"/>
                  <a:pt x="256" y="309"/>
                  <a:pt x="256" y="309"/>
                </a:cubicBezTo>
                <a:cubicBezTo>
                  <a:pt x="256" y="315"/>
                  <a:pt x="251" y="320"/>
                  <a:pt x="245" y="320"/>
                </a:cubicBezTo>
                <a:close/>
                <a:moveTo>
                  <a:pt x="192" y="64"/>
                </a:moveTo>
                <a:cubicBezTo>
                  <a:pt x="192" y="28"/>
                  <a:pt x="163" y="0"/>
                  <a:pt x="128" y="0"/>
                </a:cubicBezTo>
                <a:cubicBezTo>
                  <a:pt x="92" y="0"/>
                  <a:pt x="64" y="28"/>
                  <a:pt x="64" y="64"/>
                </a:cubicBezTo>
                <a:cubicBezTo>
                  <a:pt x="64" y="99"/>
                  <a:pt x="92" y="128"/>
                  <a:pt x="128" y="128"/>
                </a:cubicBezTo>
                <a:cubicBezTo>
                  <a:pt x="163" y="128"/>
                  <a:pt x="192" y="99"/>
                  <a:pt x="192" y="64"/>
                </a:cubicBezTo>
                <a:close/>
                <a:moveTo>
                  <a:pt x="170" y="64"/>
                </a:moveTo>
                <a:cubicBezTo>
                  <a:pt x="170" y="87"/>
                  <a:pt x="151" y="106"/>
                  <a:pt x="128" y="106"/>
                </a:cubicBezTo>
                <a:cubicBezTo>
                  <a:pt x="104" y="106"/>
                  <a:pt x="85" y="87"/>
                  <a:pt x="85" y="64"/>
                </a:cubicBezTo>
                <a:cubicBezTo>
                  <a:pt x="85" y="40"/>
                  <a:pt x="104" y="21"/>
                  <a:pt x="128" y="21"/>
                </a:cubicBezTo>
                <a:cubicBezTo>
                  <a:pt x="151" y="21"/>
                  <a:pt x="170" y="40"/>
                  <a:pt x="170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7380312" y="2668850"/>
            <a:ext cx="165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 патронаж</a:t>
            </a:r>
          </a:p>
        </p:txBody>
      </p:sp>
      <p:sp>
        <p:nvSpPr>
          <p:cNvPr id="72" name="Freeform 246"/>
          <p:cNvSpPr>
            <a:spLocks noChangeAspect="1" noEditPoints="1"/>
          </p:cNvSpPr>
          <p:nvPr/>
        </p:nvSpPr>
        <p:spPr bwMode="auto">
          <a:xfrm>
            <a:off x="6014644" y="4493971"/>
            <a:ext cx="323187" cy="439200"/>
          </a:xfrm>
          <a:custGeom>
            <a:avLst/>
            <a:gdLst>
              <a:gd name="T0" fmla="*/ 54 w 235"/>
              <a:gd name="T1" fmla="*/ 53 h 320"/>
              <a:gd name="T2" fmla="*/ 192 w 235"/>
              <a:gd name="T3" fmla="*/ 64 h 320"/>
              <a:gd name="T4" fmla="*/ 54 w 235"/>
              <a:gd name="T5" fmla="*/ 74 h 320"/>
              <a:gd name="T6" fmla="*/ 235 w 235"/>
              <a:gd name="T7" fmla="*/ 10 h 320"/>
              <a:gd name="T8" fmla="*/ 224 w 235"/>
              <a:gd name="T9" fmla="*/ 320 h 320"/>
              <a:gd name="T10" fmla="*/ 0 w 235"/>
              <a:gd name="T11" fmla="*/ 309 h 320"/>
              <a:gd name="T12" fmla="*/ 11 w 235"/>
              <a:gd name="T13" fmla="*/ 0 h 320"/>
              <a:gd name="T14" fmla="*/ 235 w 235"/>
              <a:gd name="T15" fmla="*/ 10 h 320"/>
              <a:gd name="T16" fmla="*/ 22 w 235"/>
              <a:gd name="T17" fmla="*/ 21 h 320"/>
              <a:gd name="T18" fmla="*/ 214 w 235"/>
              <a:gd name="T19" fmla="*/ 298 h 320"/>
              <a:gd name="T20" fmla="*/ 54 w 235"/>
              <a:gd name="T21" fmla="*/ 160 h 320"/>
              <a:gd name="T22" fmla="*/ 192 w 235"/>
              <a:gd name="T23" fmla="*/ 149 h 320"/>
              <a:gd name="T24" fmla="*/ 54 w 235"/>
              <a:gd name="T25" fmla="*/ 138 h 320"/>
              <a:gd name="T26" fmla="*/ 54 w 235"/>
              <a:gd name="T27" fmla="*/ 160 h 320"/>
              <a:gd name="T28" fmla="*/ 182 w 235"/>
              <a:gd name="T29" fmla="*/ 117 h 320"/>
              <a:gd name="T30" fmla="*/ 182 w 235"/>
              <a:gd name="T31" fmla="*/ 96 h 320"/>
              <a:gd name="T32" fmla="*/ 43 w 235"/>
              <a:gd name="T33" fmla="*/ 106 h 320"/>
              <a:gd name="T34" fmla="*/ 159 w 235"/>
              <a:gd name="T35" fmla="*/ 233 h 320"/>
              <a:gd name="T36" fmla="*/ 159 w 235"/>
              <a:gd name="T37" fmla="*/ 235 h 320"/>
              <a:gd name="T38" fmla="*/ 151 w 235"/>
              <a:gd name="T39" fmla="*/ 258 h 320"/>
              <a:gd name="T40" fmla="*/ 151 w 235"/>
              <a:gd name="T41" fmla="*/ 259 h 320"/>
              <a:gd name="T42" fmla="*/ 131 w 235"/>
              <a:gd name="T43" fmla="*/ 273 h 320"/>
              <a:gd name="T44" fmla="*/ 130 w 235"/>
              <a:gd name="T45" fmla="*/ 274 h 320"/>
              <a:gd name="T46" fmla="*/ 105 w 235"/>
              <a:gd name="T47" fmla="*/ 274 h 320"/>
              <a:gd name="T48" fmla="*/ 104 w 235"/>
              <a:gd name="T49" fmla="*/ 273 h 320"/>
              <a:gd name="T50" fmla="*/ 85 w 235"/>
              <a:gd name="T51" fmla="*/ 259 h 320"/>
              <a:gd name="T52" fmla="*/ 84 w 235"/>
              <a:gd name="T53" fmla="*/ 258 h 320"/>
              <a:gd name="T54" fmla="*/ 76 w 235"/>
              <a:gd name="T55" fmla="*/ 235 h 320"/>
              <a:gd name="T56" fmla="*/ 76 w 235"/>
              <a:gd name="T57" fmla="*/ 233 h 320"/>
              <a:gd name="T58" fmla="*/ 84 w 235"/>
              <a:gd name="T59" fmla="*/ 211 h 320"/>
              <a:gd name="T60" fmla="*/ 85 w 235"/>
              <a:gd name="T61" fmla="*/ 210 h 320"/>
              <a:gd name="T62" fmla="*/ 104 w 235"/>
              <a:gd name="T63" fmla="*/ 195 h 320"/>
              <a:gd name="T64" fmla="*/ 105 w 235"/>
              <a:gd name="T65" fmla="*/ 195 h 320"/>
              <a:gd name="T66" fmla="*/ 130 w 235"/>
              <a:gd name="T67" fmla="*/ 195 h 320"/>
              <a:gd name="T68" fmla="*/ 131 w 235"/>
              <a:gd name="T69" fmla="*/ 195 h 320"/>
              <a:gd name="T70" fmla="*/ 151 w 235"/>
              <a:gd name="T71" fmla="*/ 210 h 320"/>
              <a:gd name="T72" fmla="*/ 151 w 235"/>
              <a:gd name="T73" fmla="*/ 211 h 320"/>
              <a:gd name="T74" fmla="*/ 159 w 235"/>
              <a:gd name="T75" fmla="*/ 233 h 320"/>
              <a:gd name="T76" fmla="*/ 139 w 235"/>
              <a:gd name="T77" fmla="*/ 228 h 320"/>
              <a:gd name="T78" fmla="*/ 130 w 235"/>
              <a:gd name="T79" fmla="*/ 217 h 320"/>
              <a:gd name="T80" fmla="*/ 124 w 235"/>
              <a:gd name="T81" fmla="*/ 216 h 320"/>
              <a:gd name="T82" fmla="*/ 120 w 235"/>
              <a:gd name="T83" fmla="*/ 214 h 320"/>
              <a:gd name="T84" fmla="*/ 118 w 235"/>
              <a:gd name="T85" fmla="*/ 213 h 320"/>
              <a:gd name="T86" fmla="*/ 105 w 235"/>
              <a:gd name="T87" fmla="*/ 217 h 320"/>
              <a:gd name="T88" fmla="*/ 97 w 235"/>
              <a:gd name="T89" fmla="*/ 228 h 320"/>
              <a:gd name="T90" fmla="*/ 96 w 235"/>
              <a:gd name="T91" fmla="*/ 242 h 320"/>
              <a:gd name="T92" fmla="*/ 105 w 235"/>
              <a:gd name="T93" fmla="*/ 252 h 320"/>
              <a:gd name="T94" fmla="*/ 112 w 235"/>
              <a:gd name="T95" fmla="*/ 253 h 320"/>
              <a:gd name="T96" fmla="*/ 115 w 235"/>
              <a:gd name="T97" fmla="*/ 254 h 320"/>
              <a:gd name="T98" fmla="*/ 118 w 235"/>
              <a:gd name="T99" fmla="*/ 256 h 320"/>
              <a:gd name="T100" fmla="*/ 131 w 235"/>
              <a:gd name="T101" fmla="*/ 252 h 320"/>
              <a:gd name="T102" fmla="*/ 133 w 235"/>
              <a:gd name="T103" fmla="*/ 246 h 320"/>
              <a:gd name="T104" fmla="*/ 137 w 235"/>
              <a:gd name="T105" fmla="*/ 234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5" h="320">
                <a:moveTo>
                  <a:pt x="43" y="64"/>
                </a:moveTo>
                <a:cubicBezTo>
                  <a:pt x="43" y="58"/>
                  <a:pt x="48" y="53"/>
                  <a:pt x="54" y="53"/>
                </a:cubicBezTo>
                <a:cubicBezTo>
                  <a:pt x="182" y="53"/>
                  <a:pt x="182" y="53"/>
                  <a:pt x="182" y="53"/>
                </a:cubicBezTo>
                <a:cubicBezTo>
                  <a:pt x="188" y="53"/>
                  <a:pt x="192" y="58"/>
                  <a:pt x="192" y="64"/>
                </a:cubicBezTo>
                <a:cubicBezTo>
                  <a:pt x="192" y="70"/>
                  <a:pt x="188" y="74"/>
                  <a:pt x="182" y="74"/>
                </a:cubicBezTo>
                <a:cubicBezTo>
                  <a:pt x="54" y="74"/>
                  <a:pt x="54" y="74"/>
                  <a:pt x="54" y="74"/>
                </a:cubicBezTo>
                <a:cubicBezTo>
                  <a:pt x="48" y="74"/>
                  <a:pt x="43" y="70"/>
                  <a:pt x="43" y="64"/>
                </a:cubicBezTo>
                <a:close/>
                <a:moveTo>
                  <a:pt x="235" y="10"/>
                </a:moveTo>
                <a:cubicBezTo>
                  <a:pt x="235" y="309"/>
                  <a:pt x="235" y="309"/>
                  <a:pt x="235" y="309"/>
                </a:cubicBezTo>
                <a:cubicBezTo>
                  <a:pt x="235" y="315"/>
                  <a:pt x="230" y="320"/>
                  <a:pt x="224" y="320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0"/>
                  <a:pt x="0" y="315"/>
                  <a:pt x="0" y="30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30" y="0"/>
                  <a:pt x="235" y="4"/>
                  <a:pt x="235" y="10"/>
                </a:cubicBezTo>
                <a:close/>
                <a:moveTo>
                  <a:pt x="214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22" y="298"/>
                  <a:pt x="22" y="298"/>
                  <a:pt x="22" y="298"/>
                </a:cubicBezTo>
                <a:cubicBezTo>
                  <a:pt x="214" y="298"/>
                  <a:pt x="214" y="298"/>
                  <a:pt x="214" y="298"/>
                </a:cubicBezTo>
                <a:lnTo>
                  <a:pt x="214" y="21"/>
                </a:lnTo>
                <a:close/>
                <a:moveTo>
                  <a:pt x="54" y="160"/>
                </a:moveTo>
                <a:cubicBezTo>
                  <a:pt x="182" y="160"/>
                  <a:pt x="182" y="160"/>
                  <a:pt x="182" y="160"/>
                </a:cubicBezTo>
                <a:cubicBezTo>
                  <a:pt x="188" y="160"/>
                  <a:pt x="192" y="155"/>
                  <a:pt x="192" y="149"/>
                </a:cubicBezTo>
                <a:cubicBezTo>
                  <a:pt x="192" y="143"/>
                  <a:pt x="188" y="138"/>
                  <a:pt x="182" y="138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48" y="138"/>
                  <a:pt x="43" y="143"/>
                  <a:pt x="43" y="149"/>
                </a:cubicBezTo>
                <a:cubicBezTo>
                  <a:pt x="43" y="155"/>
                  <a:pt x="48" y="160"/>
                  <a:pt x="54" y="160"/>
                </a:cubicBezTo>
                <a:close/>
                <a:moveTo>
                  <a:pt x="54" y="117"/>
                </a:moveTo>
                <a:cubicBezTo>
                  <a:pt x="182" y="117"/>
                  <a:pt x="182" y="117"/>
                  <a:pt x="182" y="117"/>
                </a:cubicBezTo>
                <a:cubicBezTo>
                  <a:pt x="188" y="117"/>
                  <a:pt x="192" y="112"/>
                  <a:pt x="192" y="106"/>
                </a:cubicBezTo>
                <a:cubicBezTo>
                  <a:pt x="192" y="100"/>
                  <a:pt x="188" y="96"/>
                  <a:pt x="18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3" y="100"/>
                  <a:pt x="43" y="106"/>
                </a:cubicBezTo>
                <a:cubicBezTo>
                  <a:pt x="43" y="112"/>
                  <a:pt x="48" y="117"/>
                  <a:pt x="54" y="117"/>
                </a:cubicBezTo>
                <a:close/>
                <a:moveTo>
                  <a:pt x="159" y="233"/>
                </a:moveTo>
                <a:cubicBezTo>
                  <a:pt x="159" y="234"/>
                  <a:pt x="159" y="234"/>
                  <a:pt x="159" y="234"/>
                </a:cubicBezTo>
                <a:cubicBezTo>
                  <a:pt x="159" y="235"/>
                  <a:pt x="159" y="235"/>
                  <a:pt x="159" y="235"/>
                </a:cubicBezTo>
                <a:cubicBezTo>
                  <a:pt x="160" y="238"/>
                  <a:pt x="162" y="243"/>
                  <a:pt x="160" y="248"/>
                </a:cubicBezTo>
                <a:cubicBezTo>
                  <a:pt x="158" y="254"/>
                  <a:pt x="154" y="256"/>
                  <a:pt x="151" y="258"/>
                </a:cubicBezTo>
                <a:cubicBezTo>
                  <a:pt x="151" y="258"/>
                  <a:pt x="151" y="258"/>
                  <a:pt x="151" y="258"/>
                </a:cubicBezTo>
                <a:cubicBezTo>
                  <a:pt x="151" y="259"/>
                  <a:pt x="151" y="259"/>
                  <a:pt x="151" y="259"/>
                </a:cubicBezTo>
                <a:cubicBezTo>
                  <a:pt x="150" y="262"/>
                  <a:pt x="148" y="267"/>
                  <a:pt x="144" y="270"/>
                </a:cubicBezTo>
                <a:cubicBezTo>
                  <a:pt x="139" y="274"/>
                  <a:pt x="134" y="274"/>
                  <a:pt x="131" y="273"/>
                </a:cubicBezTo>
                <a:cubicBezTo>
                  <a:pt x="131" y="273"/>
                  <a:pt x="131" y="273"/>
                  <a:pt x="130" y="273"/>
                </a:cubicBezTo>
                <a:cubicBezTo>
                  <a:pt x="130" y="273"/>
                  <a:pt x="130" y="274"/>
                  <a:pt x="130" y="274"/>
                </a:cubicBezTo>
                <a:cubicBezTo>
                  <a:pt x="127" y="276"/>
                  <a:pt x="123" y="279"/>
                  <a:pt x="118" y="279"/>
                </a:cubicBezTo>
                <a:cubicBezTo>
                  <a:pt x="112" y="279"/>
                  <a:pt x="108" y="276"/>
                  <a:pt x="105" y="274"/>
                </a:cubicBezTo>
                <a:cubicBezTo>
                  <a:pt x="105" y="274"/>
                  <a:pt x="105" y="273"/>
                  <a:pt x="105" y="273"/>
                </a:cubicBezTo>
                <a:cubicBezTo>
                  <a:pt x="105" y="273"/>
                  <a:pt x="104" y="273"/>
                  <a:pt x="104" y="273"/>
                </a:cubicBezTo>
                <a:cubicBezTo>
                  <a:pt x="101" y="274"/>
                  <a:pt x="96" y="274"/>
                  <a:pt x="91" y="270"/>
                </a:cubicBezTo>
                <a:cubicBezTo>
                  <a:pt x="87" y="267"/>
                  <a:pt x="86" y="262"/>
                  <a:pt x="85" y="259"/>
                </a:cubicBezTo>
                <a:cubicBezTo>
                  <a:pt x="85" y="259"/>
                  <a:pt x="85" y="259"/>
                  <a:pt x="85" y="258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1" y="256"/>
                  <a:pt x="77" y="254"/>
                  <a:pt x="75" y="248"/>
                </a:cubicBezTo>
                <a:cubicBezTo>
                  <a:pt x="74" y="243"/>
                  <a:pt x="75" y="238"/>
                  <a:pt x="76" y="235"/>
                </a:cubicBezTo>
                <a:cubicBezTo>
                  <a:pt x="77" y="235"/>
                  <a:pt x="77" y="235"/>
                  <a:pt x="77" y="234"/>
                </a:cubicBezTo>
                <a:cubicBezTo>
                  <a:pt x="77" y="234"/>
                  <a:pt x="77" y="234"/>
                  <a:pt x="76" y="233"/>
                </a:cubicBezTo>
                <a:cubicBezTo>
                  <a:pt x="75" y="231"/>
                  <a:pt x="74" y="226"/>
                  <a:pt x="75" y="221"/>
                </a:cubicBezTo>
                <a:cubicBezTo>
                  <a:pt x="77" y="215"/>
                  <a:pt x="81" y="212"/>
                  <a:pt x="84" y="211"/>
                </a:cubicBezTo>
                <a:cubicBezTo>
                  <a:pt x="84" y="211"/>
                  <a:pt x="84" y="210"/>
                  <a:pt x="85" y="210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6" y="207"/>
                  <a:pt x="87" y="202"/>
                  <a:pt x="91" y="198"/>
                </a:cubicBezTo>
                <a:cubicBezTo>
                  <a:pt x="96" y="195"/>
                  <a:pt x="101" y="195"/>
                  <a:pt x="104" y="195"/>
                </a:cubicBezTo>
                <a:cubicBezTo>
                  <a:pt x="104" y="195"/>
                  <a:pt x="105" y="195"/>
                  <a:pt x="105" y="195"/>
                </a:cubicBezTo>
                <a:cubicBezTo>
                  <a:pt x="105" y="195"/>
                  <a:pt x="105" y="195"/>
                  <a:pt x="105" y="195"/>
                </a:cubicBezTo>
                <a:cubicBezTo>
                  <a:pt x="108" y="193"/>
                  <a:pt x="112" y="190"/>
                  <a:pt x="118" y="190"/>
                </a:cubicBezTo>
                <a:cubicBezTo>
                  <a:pt x="123" y="190"/>
                  <a:pt x="127" y="193"/>
                  <a:pt x="130" y="195"/>
                </a:cubicBezTo>
                <a:cubicBezTo>
                  <a:pt x="130" y="195"/>
                  <a:pt x="130" y="195"/>
                  <a:pt x="130" y="195"/>
                </a:cubicBezTo>
                <a:cubicBezTo>
                  <a:pt x="131" y="195"/>
                  <a:pt x="131" y="195"/>
                  <a:pt x="131" y="195"/>
                </a:cubicBezTo>
                <a:cubicBezTo>
                  <a:pt x="134" y="195"/>
                  <a:pt x="139" y="195"/>
                  <a:pt x="144" y="198"/>
                </a:cubicBezTo>
                <a:cubicBezTo>
                  <a:pt x="148" y="202"/>
                  <a:pt x="150" y="207"/>
                  <a:pt x="151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51" y="210"/>
                  <a:pt x="151" y="211"/>
                  <a:pt x="151" y="211"/>
                </a:cubicBezTo>
                <a:cubicBezTo>
                  <a:pt x="154" y="212"/>
                  <a:pt x="158" y="215"/>
                  <a:pt x="160" y="221"/>
                </a:cubicBezTo>
                <a:cubicBezTo>
                  <a:pt x="162" y="226"/>
                  <a:pt x="160" y="231"/>
                  <a:pt x="159" y="233"/>
                </a:cubicBezTo>
                <a:close/>
                <a:moveTo>
                  <a:pt x="137" y="234"/>
                </a:moveTo>
                <a:cubicBezTo>
                  <a:pt x="137" y="231"/>
                  <a:pt x="139" y="229"/>
                  <a:pt x="139" y="228"/>
                </a:cubicBezTo>
                <a:cubicBezTo>
                  <a:pt x="138" y="226"/>
                  <a:pt x="135" y="225"/>
                  <a:pt x="133" y="223"/>
                </a:cubicBezTo>
                <a:cubicBezTo>
                  <a:pt x="132" y="221"/>
                  <a:pt x="131" y="219"/>
                  <a:pt x="130" y="217"/>
                </a:cubicBezTo>
                <a:cubicBezTo>
                  <a:pt x="129" y="217"/>
                  <a:pt x="127" y="217"/>
                  <a:pt x="125" y="216"/>
                </a:cubicBezTo>
                <a:cubicBezTo>
                  <a:pt x="125" y="216"/>
                  <a:pt x="124" y="216"/>
                  <a:pt x="124" y="216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22" y="215"/>
                  <a:pt x="121" y="215"/>
                  <a:pt x="120" y="214"/>
                </a:cubicBezTo>
                <a:cubicBezTo>
                  <a:pt x="120" y="214"/>
                  <a:pt x="120" y="214"/>
                  <a:pt x="119" y="214"/>
                </a:cubicBezTo>
                <a:cubicBezTo>
                  <a:pt x="119" y="213"/>
                  <a:pt x="118" y="213"/>
                  <a:pt x="118" y="213"/>
                </a:cubicBezTo>
                <a:cubicBezTo>
                  <a:pt x="116" y="214"/>
                  <a:pt x="114" y="215"/>
                  <a:pt x="112" y="216"/>
                </a:cubicBezTo>
                <a:cubicBezTo>
                  <a:pt x="109" y="217"/>
                  <a:pt x="107" y="217"/>
                  <a:pt x="105" y="217"/>
                </a:cubicBezTo>
                <a:cubicBezTo>
                  <a:pt x="104" y="219"/>
                  <a:pt x="103" y="221"/>
                  <a:pt x="101" y="223"/>
                </a:cubicBezTo>
                <a:cubicBezTo>
                  <a:pt x="100" y="225"/>
                  <a:pt x="98" y="227"/>
                  <a:pt x="97" y="228"/>
                </a:cubicBezTo>
                <a:cubicBezTo>
                  <a:pt x="97" y="230"/>
                  <a:pt x="98" y="232"/>
                  <a:pt x="98" y="235"/>
                </a:cubicBezTo>
                <a:cubicBezTo>
                  <a:pt x="98" y="237"/>
                  <a:pt x="97" y="240"/>
                  <a:pt x="96" y="242"/>
                </a:cubicBezTo>
                <a:cubicBezTo>
                  <a:pt x="98" y="243"/>
                  <a:pt x="100" y="244"/>
                  <a:pt x="102" y="246"/>
                </a:cubicBezTo>
                <a:cubicBezTo>
                  <a:pt x="103" y="248"/>
                  <a:pt x="104" y="250"/>
                  <a:pt x="105" y="252"/>
                </a:cubicBezTo>
                <a:cubicBezTo>
                  <a:pt x="106" y="252"/>
                  <a:pt x="108" y="252"/>
                  <a:pt x="110" y="252"/>
                </a:cubicBezTo>
                <a:cubicBezTo>
                  <a:pt x="111" y="253"/>
                  <a:pt x="111" y="253"/>
                  <a:pt x="112" y="253"/>
                </a:cubicBezTo>
                <a:cubicBezTo>
                  <a:pt x="112" y="253"/>
                  <a:pt x="112" y="253"/>
                  <a:pt x="112" y="253"/>
                </a:cubicBezTo>
                <a:cubicBezTo>
                  <a:pt x="113" y="253"/>
                  <a:pt x="114" y="254"/>
                  <a:pt x="115" y="254"/>
                </a:cubicBezTo>
                <a:cubicBezTo>
                  <a:pt x="115" y="255"/>
                  <a:pt x="116" y="255"/>
                  <a:pt x="116" y="255"/>
                </a:cubicBezTo>
                <a:cubicBezTo>
                  <a:pt x="117" y="255"/>
                  <a:pt x="117" y="256"/>
                  <a:pt x="118" y="256"/>
                </a:cubicBezTo>
                <a:cubicBezTo>
                  <a:pt x="119" y="255"/>
                  <a:pt x="121" y="254"/>
                  <a:pt x="124" y="253"/>
                </a:cubicBezTo>
                <a:cubicBezTo>
                  <a:pt x="126" y="252"/>
                  <a:pt x="129" y="252"/>
                  <a:pt x="131" y="252"/>
                </a:cubicBezTo>
                <a:cubicBezTo>
                  <a:pt x="131" y="252"/>
                  <a:pt x="131" y="252"/>
                  <a:pt x="131" y="252"/>
                </a:cubicBezTo>
                <a:cubicBezTo>
                  <a:pt x="131" y="250"/>
                  <a:pt x="132" y="248"/>
                  <a:pt x="133" y="246"/>
                </a:cubicBezTo>
                <a:cubicBezTo>
                  <a:pt x="135" y="244"/>
                  <a:pt x="137" y="242"/>
                  <a:pt x="139" y="241"/>
                </a:cubicBezTo>
                <a:cubicBezTo>
                  <a:pt x="138" y="239"/>
                  <a:pt x="137" y="237"/>
                  <a:pt x="137" y="2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DAFA42A-2319-4744-8F56-3FB3D3F8E505}"/>
              </a:ext>
            </a:extLst>
          </p:cNvPr>
          <p:cNvSpPr txBox="1"/>
          <p:nvPr/>
        </p:nvSpPr>
        <p:spPr>
          <a:xfrm>
            <a:off x="5076056" y="499530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Набор НПА в регионе по внедрению СДУ (включая межведомственное взаимодействие)</a:t>
            </a:r>
          </a:p>
        </p:txBody>
      </p:sp>
      <p:cxnSp>
        <p:nvCxnSpPr>
          <p:cNvPr id="82" name="Прямая соединительная линия 9"/>
          <p:cNvCxnSpPr/>
          <p:nvPr/>
        </p:nvCxnSpPr>
        <p:spPr>
          <a:xfrm>
            <a:off x="2342932" y="61189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15"/>
          <p:cNvCxnSpPr/>
          <p:nvPr/>
        </p:nvCxnSpPr>
        <p:spPr>
          <a:xfrm>
            <a:off x="8532813" y="611888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3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49"/>
          <p:cNvCxnSpPr/>
          <p:nvPr/>
        </p:nvCxnSpPr>
        <p:spPr>
          <a:xfrm flipH="1">
            <a:off x="225750" y="6617353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17688" y="1980991"/>
            <a:ext cx="8252178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Общероссийская общественная организация «Российская ассоциация геронтологов и гериатров» (РАГГ) создана в 2013 году. </a:t>
            </a:r>
            <a:endParaRPr lang="en-US" dirty="0">
              <a:solidFill>
                <a:prstClr val="black"/>
              </a:solidFill>
              <a:latin typeface="Georgia" pitchFamily="18" charset="0"/>
            </a:endParaRPr>
          </a:p>
          <a:p>
            <a:pPr lvl="0" algn="just"/>
            <a:endParaRPr lang="en-US" dirty="0">
              <a:solidFill>
                <a:prstClr val="black"/>
              </a:solidFill>
              <a:latin typeface="Georg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 Президентом РАГГ является главный внештатный гериатр Минздрава России, директор Российского геронтологического научно-клинического центра профессор </a:t>
            </a:r>
            <a:r>
              <a:rPr lang="ru-RU" dirty="0" err="1">
                <a:solidFill>
                  <a:prstClr val="black"/>
                </a:solidFill>
                <a:latin typeface="Georgia" pitchFamily="18" charset="0"/>
              </a:rPr>
              <a:t>О.Н.Ткачева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. </a:t>
            </a:r>
            <a:endParaRPr lang="en-US" dirty="0">
              <a:solidFill>
                <a:prstClr val="black"/>
              </a:solidFill>
              <a:latin typeface="Georgia" pitchFamily="18" charset="0"/>
            </a:endParaRPr>
          </a:p>
          <a:p>
            <a:pPr lvl="0" algn="just"/>
            <a:endParaRPr lang="en-US" dirty="0">
              <a:solidFill>
                <a:prstClr val="black"/>
              </a:solidFill>
              <a:latin typeface="Georg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 С 2017 года РАГГ входит в состав Европейского общества гериатрической медицины (EUGMS).</a:t>
            </a:r>
            <a:endParaRPr lang="en-US" dirty="0">
              <a:solidFill>
                <a:prstClr val="black"/>
              </a:solidFill>
              <a:latin typeface="Georgia" pitchFamily="18" charset="0"/>
            </a:endParaRPr>
          </a:p>
          <a:p>
            <a:pPr lvl="0" algn="just"/>
            <a:endParaRPr lang="ru-RU" dirty="0">
              <a:solidFill>
                <a:prstClr val="black"/>
              </a:solidFill>
              <a:latin typeface="Georg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 Миссия Ассоциации - Способствовать созданию высокопрофессиональной команды гериатров для обеспечения здорового, активного и трудоспособного долголетия гражданами России,  социальной защите людей  пожилого и старческого возраста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5" y="335712"/>
            <a:ext cx="2334970" cy="6523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32665" y="341710"/>
            <a:ext cx="5537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Российская Ассоциация Геронтологов и Гериатров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708" y="225743"/>
            <a:ext cx="3400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15440" y="1934200"/>
            <a:ext cx="6431280" cy="3416320"/>
          </a:xfrm>
          <a:prstGeom prst="rect">
            <a:avLst/>
          </a:prstGeom>
          <a:solidFill>
            <a:srgbClr val="DE7E7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Канал MED </a:t>
            </a:r>
            <a:r>
              <a:rPr lang="ru-RU" b="1" dirty="0" err="1" smtClean="0">
                <a:latin typeface="Georgia" pitchFamily="18" charset="0"/>
              </a:rPr>
              <a:t>Point</a:t>
            </a:r>
            <a:r>
              <a:rPr lang="ru-RU" b="1" dirty="0" smtClean="0">
                <a:latin typeface="Georgia" pitchFamily="18" charset="0"/>
              </a:rPr>
              <a:t> – это официальный канал сообщества профессиональных врачей - гериатров и геронтологов России. Новости гериатрии, информация о конференциях, конгрессах, съездах, аналитика и интервью первых лиц. Новые технологии продления активного периода жизни, практика применения современных лекарственных препаратов, изменение отношения к возрасту человека и многое другое представлены на видеоканале </a:t>
            </a:r>
          </a:p>
          <a:p>
            <a:pPr algn="just"/>
            <a:endParaRPr lang="ru-RU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69720" y="1217920"/>
            <a:ext cx="757428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О МЕДИЦИНЕ ИНТЕРЕСНО, ПРОСТО, ПРОФЕССИОНАЛЬНО!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9"/>
          <p:cNvCxnSpPr/>
          <p:nvPr/>
        </p:nvCxnSpPr>
        <p:spPr>
          <a:xfrm>
            <a:off x="2322512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64024" y="2840922"/>
            <a:ext cx="6548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</a:rPr>
              <a:t>Спасибо за внимание!</a:t>
            </a: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6039184"/>
            <a:ext cx="1615440" cy="45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2720" y="6065392"/>
            <a:ext cx="2294573" cy="35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64" y="5806440"/>
            <a:ext cx="2149983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>
          <a:xfrm>
            <a:off x="0" y="76202"/>
            <a:ext cx="9144000" cy="688975"/>
          </a:xfrm>
        </p:spPr>
        <p:txBody>
          <a:bodyPr/>
          <a:lstStyle/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ОРГАНИЗАЦИИ МЕДИЦИНСКОЙ ПОМОЩИ ДЛЯ ТРУДНОДОСТУПНЫХ И МАЛОНАСЕЛЕННЫХ СЕЛЬСКИХ РАЙОНОВ</a:t>
            </a:r>
          </a:p>
        </p:txBody>
      </p:sp>
      <p:sp>
        <p:nvSpPr>
          <p:cNvPr id="25633" name="TextBox 7"/>
          <p:cNvSpPr txBox="1">
            <a:spLocks noChangeArrowheads="1"/>
          </p:cNvSpPr>
          <p:nvPr/>
        </p:nvSpPr>
        <p:spPr bwMode="auto">
          <a:xfrm>
            <a:off x="2339975" y="136072"/>
            <a:ext cx="6804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Georgia" panose="02040502050405020303" pitchFamily="18" charset="0"/>
                <a:cs typeface="Tahoma" pitchFamily="34" charset="0"/>
              </a:rPr>
              <a:t>Стратегия действий в интересах граждан </a:t>
            </a:r>
          </a:p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Georgia" panose="02040502050405020303" pitchFamily="18" charset="0"/>
                <a:cs typeface="Tahoma" pitchFamily="34" charset="0"/>
              </a:rPr>
              <a:t>пожилого возраста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39975" y="836613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5"/>
          <p:cNvCxnSpPr/>
          <p:nvPr/>
        </p:nvCxnSpPr>
        <p:spPr>
          <a:xfrm>
            <a:off x="8532815" y="83661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385"/>
            <a:ext cx="4408714" cy="568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4188065" y="1907333"/>
            <a:ext cx="499355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  <a:t/>
            </a:r>
            <a:b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</a:br>
            <a:endParaRPr lang="ru-RU" altLang="ru-RU" sz="2400" b="1" dirty="0">
              <a:solidFill>
                <a:srgbClr val="B2241C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rgbClr val="B2241C"/>
                </a:solidFill>
                <a:latin typeface="Georgia" panose="02040502050405020303" pitchFamily="18" charset="0"/>
              </a:rPr>
              <a:t>ПРИОРИТЕТНОЕ НАПРАВЛЕНИЕ </a:t>
            </a:r>
            <a:r>
              <a:rPr lang="en-US" altLang="ru-RU" sz="1600" b="1" dirty="0">
                <a:solidFill>
                  <a:srgbClr val="B2241C"/>
                </a:solidFill>
                <a:latin typeface="Georgia" panose="02040502050405020303" pitchFamily="18" charset="0"/>
              </a:rPr>
              <a:t>II</a:t>
            </a:r>
            <a:r>
              <a:rPr lang="ru-RU" altLang="ru-RU" sz="1600" b="1" dirty="0">
                <a:solidFill>
                  <a:srgbClr val="B2241C"/>
                </a:solidFill>
                <a:latin typeface="Georgia" panose="02040502050405020303" pitchFamily="18" charset="0"/>
              </a:rPr>
              <a:t>:</a:t>
            </a:r>
          </a:p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  <a:t/>
            </a:r>
            <a:b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</a:br>
            <a: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  <a:t>«Обеспечение здоровья  людей  </a:t>
            </a:r>
            <a:b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</a:br>
            <a: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</a:rPr>
              <a:t>пожилого возраста»</a:t>
            </a:r>
            <a:r>
              <a:rPr lang="ru-RU" altLang="ru-RU" sz="3600" b="1" dirty="0">
                <a:solidFill>
                  <a:srgbClr val="B2241C"/>
                </a:solidFill>
                <a:latin typeface="Georgia" panose="02040502050405020303" pitchFamily="18" charset="0"/>
              </a:rPr>
              <a:t/>
            </a:r>
            <a:br>
              <a:rPr lang="ru-RU" altLang="ru-RU" sz="3600" b="1" dirty="0">
                <a:solidFill>
                  <a:srgbClr val="B2241C"/>
                </a:solidFill>
                <a:latin typeface="Georgia" panose="02040502050405020303" pitchFamily="18" charset="0"/>
              </a:rPr>
            </a:br>
            <a:endParaRPr lang="ru-RU" altLang="ru-RU" sz="3600" b="1" dirty="0">
              <a:solidFill>
                <a:srgbClr val="B2241C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51606" y="4884985"/>
            <a:ext cx="86868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B2241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Цель разработки стратегии </a:t>
            </a:r>
            <a:r>
              <a:rPr lang="ru-RU" altLang="ru-RU" sz="2400" b="1" dirty="0">
                <a:solidFill>
                  <a:srgbClr val="8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 </a:t>
            </a:r>
            <a:r>
              <a:rPr lang="ru-RU" altLang="ru-RU" sz="2400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увеличение продолжительности жизни и повышение уровня и качества жизни людей старшего поколения </a:t>
            </a:r>
          </a:p>
        </p:txBody>
      </p:sp>
      <p:cxnSp>
        <p:nvCxnSpPr>
          <p:cNvPr id="1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7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0" y="76202"/>
            <a:ext cx="9144000" cy="688975"/>
          </a:xfrm>
        </p:spPr>
        <p:txBody>
          <a:bodyPr/>
          <a:lstStyle/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СХЕМА ОРГАНИЗАЦИИ МЕДИЦИНСКОЙ ПОМОЩИ ДЛЯ ТРУДНОДОСТУПНЫХ И МАЛОНАСЕЛЕННЫХ СЕЛЬСКИХ РАЙОНОВ</a:t>
            </a:r>
          </a:p>
        </p:txBody>
      </p:sp>
      <p:sp>
        <p:nvSpPr>
          <p:cNvPr id="184" name="Номер слайда 1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EED2D-9E22-483D-9EE9-4018700348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7653" name="Заголовок 3"/>
          <p:cNvSpPr txBox="1">
            <a:spLocks/>
          </p:cNvSpPr>
          <p:nvPr/>
        </p:nvSpPr>
        <p:spPr bwMode="auto">
          <a:xfrm>
            <a:off x="0" y="76202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СХЕМА ОРГАНИЗАЦИИ МЕДИЦИНСКОЙ ПОМОЩИ ДЛЯ ТРУДНОДОСТУПНЫХ И МАЛОНАСЕЛЕННЫХ СЕЛЬСКИХ РАЙОНОВ</a:t>
            </a:r>
          </a:p>
        </p:txBody>
      </p:sp>
      <p:sp>
        <p:nvSpPr>
          <p:cNvPr id="27654" name="TextBox 44"/>
          <p:cNvSpPr txBox="1">
            <a:spLocks noChangeArrowheads="1"/>
          </p:cNvSpPr>
          <p:nvPr/>
        </p:nvSpPr>
        <p:spPr bwMode="auto">
          <a:xfrm>
            <a:off x="2339977" y="72392"/>
            <a:ext cx="6196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Georgia" panose="02040502050405020303" pitchFamily="18" charset="0"/>
                <a:cs typeface="Tahoma" pitchFamily="34" charset="0"/>
              </a:rPr>
              <a:t>Порядок оказания медицинской помощи по профилю «гериатрия» </a:t>
            </a:r>
          </a:p>
        </p:txBody>
      </p:sp>
      <p:cxnSp>
        <p:nvCxnSpPr>
          <p:cNvPr id="47" name="Прямая соединительная линия 13"/>
          <p:cNvCxnSpPr/>
          <p:nvPr/>
        </p:nvCxnSpPr>
        <p:spPr>
          <a:xfrm>
            <a:off x="-1587" y="855663"/>
            <a:ext cx="2665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9"/>
          <p:cNvCxnSpPr/>
          <p:nvPr/>
        </p:nvCxnSpPr>
        <p:spPr>
          <a:xfrm>
            <a:off x="2339975" y="836613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"/>
          <p:cNvCxnSpPr/>
          <p:nvPr/>
        </p:nvCxnSpPr>
        <p:spPr>
          <a:xfrm>
            <a:off x="8532815" y="83661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9" y="1131904"/>
            <a:ext cx="3984836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" name="Rectangle 3"/>
          <p:cNvSpPr>
            <a:spLocks noChangeArrowheads="1"/>
          </p:cNvSpPr>
          <p:nvPr/>
        </p:nvSpPr>
        <p:spPr bwMode="auto">
          <a:xfrm>
            <a:off x="4788026" y="1298577"/>
            <a:ext cx="3744789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Организация гериатрической службы как </a:t>
            </a:r>
            <a:r>
              <a:rPr lang="ru-RU" alt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единой </a:t>
            </a:r>
            <a:r>
              <a:rPr lang="ru-RU" alt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системы </a:t>
            </a:r>
            <a:r>
              <a:rPr lang="ru-RU" alt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долговременной</a:t>
            </a:r>
            <a:r>
              <a:rPr lang="ru-RU" alt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медицинской и социальной помощи за счет </a:t>
            </a:r>
            <a:r>
              <a:rPr lang="ru-RU" alt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преемственности</a:t>
            </a:r>
            <a:r>
              <a:rPr lang="ru-RU" alt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 ведения пациента между различными уровнями системы здравоохранения, а также между службами здравоохранения и социальной защиты</a:t>
            </a:r>
          </a:p>
          <a:p>
            <a:pPr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6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0" y="76202"/>
            <a:ext cx="9144000" cy="688975"/>
          </a:xfrm>
        </p:spPr>
        <p:txBody>
          <a:bodyPr/>
          <a:lstStyle/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СХЕМА ОРГАНИЗАЦИИ МЕДИЦИНСКОЙ ПОМОЩИ ДЛЯ ТРУДНОДОСТУПНЫХ И МАЛОНАСЕЛЕННЫХ СЕЛЬСКИХ РАЙОНОВ</a:t>
            </a:r>
          </a:p>
        </p:txBody>
      </p:sp>
      <p:sp>
        <p:nvSpPr>
          <p:cNvPr id="27653" name="Заголовок 3"/>
          <p:cNvSpPr txBox="1">
            <a:spLocks/>
          </p:cNvSpPr>
          <p:nvPr/>
        </p:nvSpPr>
        <p:spPr bwMode="auto">
          <a:xfrm>
            <a:off x="0" y="76202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СХЕМА </a:t>
            </a:r>
            <a:r>
              <a:rPr lang="ru-RU" alt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ОРГАНИЗАЦИИ МЕДИЦИНСКОЙ ПОМОЩИ ДЛЯ ТРУДНОДОСТУПНЫХ И МАЛОНАСЕЛЕННЫХ </a:t>
            </a:r>
            <a:r>
              <a:rPr lang="ru-RU" alt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СЕЛЬСКИХ РАЙОНОВ</a:t>
            </a:r>
          </a:p>
        </p:txBody>
      </p:sp>
      <p:sp>
        <p:nvSpPr>
          <p:cNvPr id="27654" name="TextBox 44"/>
          <p:cNvSpPr txBox="1">
            <a:spLocks noChangeArrowheads="1"/>
          </p:cNvSpPr>
          <p:nvPr/>
        </p:nvSpPr>
        <p:spPr bwMode="auto">
          <a:xfrm>
            <a:off x="2383971" y="121921"/>
            <a:ext cx="6760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Разработан и опубликован проект профессионального стандарта «Врач-гериатр»</a:t>
            </a:r>
          </a:p>
        </p:txBody>
      </p:sp>
      <p:cxnSp>
        <p:nvCxnSpPr>
          <p:cNvPr id="48" name="Прямая соединительная линия 9"/>
          <p:cNvCxnSpPr/>
          <p:nvPr/>
        </p:nvCxnSpPr>
        <p:spPr>
          <a:xfrm>
            <a:off x="2339975" y="836613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"/>
          <p:cNvCxnSpPr/>
          <p:nvPr/>
        </p:nvCxnSpPr>
        <p:spPr>
          <a:xfrm>
            <a:off x="8532815" y="83661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3"/>
          <p:cNvSpPr>
            <a:spLocks noChangeArrowheads="1"/>
          </p:cNvSpPr>
          <p:nvPr/>
        </p:nvSpPr>
        <p:spPr bwMode="auto">
          <a:xfrm>
            <a:off x="4788026" y="1298577"/>
            <a:ext cx="3744789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Это относительно новое направление в отечественной медицине, основной целью которого являются сохранение и укрепление здоровья населения старше 60 лет.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В настоящее время новый профессиональный стандарт проходит утверждение в МЗ РФ</a:t>
            </a:r>
            <a:endParaRPr lang="ru-RU" alt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35115" t="15954" r="34552" b="7692"/>
          <a:stretch>
            <a:fillRect/>
          </a:stretch>
        </p:blipFill>
        <p:spPr bwMode="auto">
          <a:xfrm>
            <a:off x="212271" y="1045029"/>
            <a:ext cx="4249058" cy="561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46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0" y="76202"/>
            <a:ext cx="9144000" cy="688975"/>
          </a:xfrm>
        </p:spPr>
        <p:txBody>
          <a:bodyPr/>
          <a:lstStyle/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СХЕМА ОРГАНИЗАЦИИ МЕДИЦИНСКОЙ ПОМОЩИ ДЛЯ ТРУДНОДОСТУПНЫХ И МАЛОНАСЕЛЕННЫХ СЕЛЬСКИХ РАЙОНОВ</a:t>
            </a:r>
          </a:p>
        </p:txBody>
      </p:sp>
      <p:sp>
        <p:nvSpPr>
          <p:cNvPr id="27654" name="TextBox 44"/>
          <p:cNvSpPr txBox="1">
            <a:spLocks noChangeArrowheads="1"/>
          </p:cNvSpPr>
          <p:nvPr/>
        </p:nvSpPr>
        <p:spPr bwMode="auto">
          <a:xfrm>
            <a:off x="2339977" y="57152"/>
            <a:ext cx="6196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tx2"/>
                </a:solidFill>
                <a:latin typeface="Georgia" panose="02040502050405020303" pitchFamily="18" charset="0"/>
                <a:cs typeface="Tahoma" pitchFamily="34" charset="0"/>
              </a:rPr>
              <a:t>Клинические рекомендации по старческой астении. Утверждены 14.12.2018</a:t>
            </a:r>
            <a:endParaRPr lang="ru-RU" altLang="ru-RU" b="1" dirty="0">
              <a:solidFill>
                <a:schemeClr val="tx2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cxnSp>
        <p:nvCxnSpPr>
          <p:cNvPr id="47" name="Прямая соединительная линия 13"/>
          <p:cNvCxnSpPr/>
          <p:nvPr/>
        </p:nvCxnSpPr>
        <p:spPr>
          <a:xfrm>
            <a:off x="-1587" y="855663"/>
            <a:ext cx="2665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9"/>
          <p:cNvCxnSpPr/>
          <p:nvPr/>
        </p:nvCxnSpPr>
        <p:spPr>
          <a:xfrm>
            <a:off x="2339975" y="836613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15"/>
          <p:cNvCxnSpPr/>
          <p:nvPr/>
        </p:nvCxnSpPr>
        <p:spPr>
          <a:xfrm>
            <a:off x="8532815" y="83661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3"/>
          <p:cNvSpPr>
            <a:spLocks noChangeArrowheads="1"/>
          </p:cNvSpPr>
          <p:nvPr/>
        </p:nvSpPr>
        <p:spPr bwMode="auto">
          <a:xfrm>
            <a:off x="4788026" y="1298577"/>
            <a:ext cx="3744789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Устанавливают алгоритм ведения, диагностики и лечения пациента , 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Содержат рекомендации по оформлению истории болезни пациента с синдромом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СА,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Особый раздел - критерии качества оказания медицинской помощи при данном заболевании. </a:t>
            </a:r>
            <a:endParaRPr lang="ru-RU" alt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35115" t="16239" r="34260" b="7123"/>
          <a:stretch>
            <a:fillRect/>
          </a:stretch>
        </p:blipFill>
        <p:spPr bwMode="auto">
          <a:xfrm>
            <a:off x="412509" y="1147081"/>
            <a:ext cx="3898234" cy="546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46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9" name="Заголовок 3"/>
          <p:cNvSpPr txBox="1">
            <a:spLocks/>
          </p:cNvSpPr>
          <p:nvPr/>
        </p:nvSpPr>
        <p:spPr bwMode="auto">
          <a:xfrm>
            <a:off x="0" y="76202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ОРГАНИЗАЦИИ МЕДИЦИНСКОЙ ПОМОЩИ ДЛЯ ТРУДНОДОСТУПНЫХ И МАЛОНАСЕЛЕННЫХ СЕЛЬСКИХ РАЙОНОВ</a:t>
            </a:r>
          </a:p>
        </p:txBody>
      </p:sp>
      <p:sp>
        <p:nvSpPr>
          <p:cNvPr id="29730" name="Заголовок 3"/>
          <p:cNvSpPr txBox="1">
            <a:spLocks/>
          </p:cNvSpPr>
          <p:nvPr/>
        </p:nvSpPr>
        <p:spPr bwMode="auto">
          <a:xfrm>
            <a:off x="0" y="76202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ОРГАНИЗАЦИИ МЕДИЦИНСКОЙ ПОМОЩИ ДЛЯ ТРУДНОДОСТУПНЫХ И МАЛОНАСЕЛЕННЫХ СЕЛЬСКИХ РАЙОНОВ</a:t>
            </a:r>
          </a:p>
        </p:txBody>
      </p:sp>
      <p:sp>
        <p:nvSpPr>
          <p:cNvPr id="29731" name="TextBox 37"/>
          <p:cNvSpPr txBox="1">
            <a:spLocks noChangeArrowheads="1"/>
          </p:cNvSpPr>
          <p:nvPr/>
        </p:nvSpPr>
        <p:spPr bwMode="auto">
          <a:xfrm>
            <a:off x="2336800" y="100332"/>
            <a:ext cx="680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tx2"/>
                </a:solidFill>
                <a:latin typeface="Georgia" panose="02040502050405020303" pitchFamily="18" charset="0"/>
                <a:cs typeface="Tahoma" pitchFamily="34" charset="0"/>
              </a:rPr>
              <a:t>3-уровневая модель организации</a:t>
            </a:r>
          </a:p>
          <a:p>
            <a:pPr algn="ctr" eaLnBrk="0" hangingPunct="0"/>
            <a:r>
              <a:rPr lang="ru-RU" b="1" dirty="0">
                <a:solidFill>
                  <a:schemeClr val="tx2"/>
                </a:solidFill>
                <a:latin typeface="Georgia" panose="02040502050405020303" pitchFamily="18" charset="0"/>
                <a:cs typeface="Tahoma" pitchFamily="34" charset="0"/>
              </a:rPr>
              <a:t>гериатрической службы в Российской Федерации</a:t>
            </a:r>
          </a:p>
        </p:txBody>
      </p:sp>
      <p:cxnSp>
        <p:nvCxnSpPr>
          <p:cNvPr id="39" name="Прямая соединительная линия 13"/>
          <p:cNvCxnSpPr/>
          <p:nvPr/>
        </p:nvCxnSpPr>
        <p:spPr>
          <a:xfrm>
            <a:off x="-1587" y="855663"/>
            <a:ext cx="2665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9"/>
          <p:cNvCxnSpPr/>
          <p:nvPr/>
        </p:nvCxnSpPr>
        <p:spPr>
          <a:xfrm>
            <a:off x="2339975" y="836613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15"/>
          <p:cNvCxnSpPr/>
          <p:nvPr/>
        </p:nvCxnSpPr>
        <p:spPr>
          <a:xfrm>
            <a:off x="8532815" y="836613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Группа 184"/>
          <p:cNvGrpSpPr/>
          <p:nvPr/>
        </p:nvGrpSpPr>
        <p:grpSpPr>
          <a:xfrm>
            <a:off x="225748" y="842963"/>
            <a:ext cx="8918252" cy="5874106"/>
            <a:chOff x="-793" y="842963"/>
            <a:chExt cx="10080625" cy="6679543"/>
          </a:xfrm>
        </p:grpSpPr>
        <p:sp>
          <p:nvSpPr>
            <p:cNvPr id="186" name="Rectangle 1"/>
            <p:cNvSpPr>
              <a:spLocks noChangeArrowheads="1"/>
            </p:cNvSpPr>
            <p:nvPr/>
          </p:nvSpPr>
          <p:spPr bwMode="auto">
            <a:xfrm>
              <a:off x="-793" y="842963"/>
              <a:ext cx="10080625" cy="2557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9pPr>
            </a:lstStyle>
            <a:p>
              <a:pPr>
                <a:buClrTx/>
                <a:buFontTx/>
                <a:buNone/>
              </a:pPr>
              <a:endParaRPr lang="ru-RU" altLang="ru-RU" sz="200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>
                <a:buClrTx/>
                <a:buFontTx/>
                <a:buNone/>
              </a:pPr>
              <a:endParaRPr lang="ru-RU" altLang="ru-RU" sz="200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>
                <a:buClrTx/>
                <a:buFontTx/>
                <a:buNone/>
              </a:pPr>
              <a:endParaRPr lang="ru-RU" altLang="ru-RU" sz="200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just">
                <a:buClrTx/>
                <a:buFontTx/>
                <a:buNone/>
              </a:pPr>
              <a:endParaRPr lang="ru-RU" altLang="ru-RU" sz="2000" b="1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just">
                <a:buClrTx/>
                <a:buFontTx/>
                <a:buNone/>
              </a:pPr>
              <a:endParaRPr lang="ru-RU" altLang="ru-RU" sz="2000" b="1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just">
                <a:buClrTx/>
                <a:buFontTx/>
                <a:buNone/>
              </a:pPr>
              <a:endParaRPr lang="ru-RU" altLang="ru-RU" sz="2000" b="1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just">
                <a:buClrTx/>
                <a:buFontTx/>
                <a:buNone/>
              </a:pPr>
              <a:endParaRPr lang="ru-RU" altLang="ru-RU" sz="2000" b="1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2"/>
            <p:cNvSpPr>
              <a:spLocks noChangeArrowheads="1"/>
            </p:cNvSpPr>
            <p:nvPr/>
          </p:nvSpPr>
          <p:spPr bwMode="auto">
            <a:xfrm>
              <a:off x="3213895" y="1000126"/>
              <a:ext cx="5237162" cy="873125"/>
            </a:xfrm>
            <a:prstGeom prst="rect">
              <a:avLst/>
            </a:prstGeom>
            <a:noFill/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ru-RU" altLang="ru-RU" sz="1600" b="1" i="1">
                <a:solidFill>
                  <a:srgbClr val="FFFFFF"/>
                </a:solidFill>
                <a:latin typeface="Georgia" panose="02040502050405020303" pitchFamily="18" charset="0"/>
              </a:endParaRPr>
            </a:p>
            <a:p>
              <a:pPr algn="ctr">
                <a:buClrTx/>
                <a:buFontTx/>
                <a:buNone/>
              </a:pPr>
              <a:r>
                <a:rPr lang="ru-RU" altLang="ru-RU" sz="2000" b="1">
                  <a:solidFill>
                    <a:srgbClr val="000000"/>
                  </a:solidFill>
                  <a:latin typeface="Georgia" panose="02040502050405020303" pitchFamily="18" charset="0"/>
                </a:rPr>
                <a:t>Федеральный научный центр геронтологии и гериатрии </a:t>
              </a:r>
              <a:br>
                <a:rPr lang="ru-RU" altLang="ru-RU" sz="2000" b="1">
                  <a:solidFill>
                    <a:srgbClr val="000000"/>
                  </a:solidFill>
                  <a:latin typeface="Georgia" panose="02040502050405020303" pitchFamily="18" charset="0"/>
                </a:rPr>
              </a:br>
              <a:endParaRPr lang="ru-RU" altLang="ru-RU" sz="2000" b="1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88" name="Rectangle 4"/>
            <p:cNvSpPr>
              <a:spLocks noChangeArrowheads="1"/>
            </p:cNvSpPr>
            <p:nvPr/>
          </p:nvSpPr>
          <p:spPr bwMode="auto">
            <a:xfrm>
              <a:off x="3213895" y="5764214"/>
              <a:ext cx="5237162" cy="714375"/>
            </a:xfrm>
            <a:prstGeom prst="rect">
              <a:avLst/>
            </a:prstGeom>
            <a:noFill/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Гериатрические отделения/кабинеты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поликлиник для взрослых</a:t>
              </a:r>
            </a:p>
          </p:txBody>
        </p:sp>
        <p:sp>
          <p:nvSpPr>
            <p:cNvPr id="189" name="AutoShape 5"/>
            <p:cNvSpPr>
              <a:spLocks noChangeArrowheads="1"/>
            </p:cNvSpPr>
            <p:nvPr/>
          </p:nvSpPr>
          <p:spPr bwMode="auto">
            <a:xfrm rot="5400000">
              <a:off x="5634833" y="1916113"/>
              <a:ext cx="158750" cy="396875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25560" cap="sq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FFFFFF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0" name="AutoShape 6"/>
            <p:cNvSpPr>
              <a:spLocks noChangeArrowheads="1"/>
            </p:cNvSpPr>
            <p:nvPr/>
          </p:nvSpPr>
          <p:spPr bwMode="auto">
            <a:xfrm>
              <a:off x="196057" y="922338"/>
              <a:ext cx="2857500" cy="952500"/>
            </a:xfrm>
            <a:prstGeom prst="roundRect">
              <a:avLst>
                <a:gd name="adj" fmla="val 16667"/>
              </a:avLst>
            </a:prstGeom>
            <a:noFill/>
            <a:ln w="9360" cap="sq">
              <a:solidFill>
                <a:srgbClr val="BE4B48"/>
              </a:solidFill>
              <a:miter lim="800000"/>
              <a:headEnd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ru-RU" altLang="ru-RU" sz="2000" b="1" u="sng" dirty="0">
                <a:solidFill>
                  <a:srgbClr val="FFFFFF"/>
                </a:solidFill>
                <a:latin typeface="Georgia" panose="02040502050405020303" pitchFamily="18" charset="0"/>
              </a:endParaRPr>
            </a:p>
            <a:p>
              <a:pPr algn="ctr">
                <a:buClrTx/>
                <a:buFontTx/>
                <a:buNone/>
              </a:pPr>
              <a:r>
                <a:rPr lang="en-US" altLang="ru-RU" sz="20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III </a:t>
              </a:r>
              <a:r>
                <a:rPr lang="ru-RU" altLang="ru-RU" sz="20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уровень гериатрической службы</a:t>
              </a:r>
            </a:p>
            <a:p>
              <a:pPr algn="ctr">
                <a:buClrTx/>
                <a:buFontTx/>
                <a:buNone/>
              </a:pPr>
              <a:endParaRPr lang="ru-RU" altLang="ru-RU" sz="2000" b="1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1" name="AutoShape 7"/>
            <p:cNvSpPr>
              <a:spLocks noChangeArrowheads="1"/>
            </p:cNvSpPr>
            <p:nvPr/>
          </p:nvSpPr>
          <p:spPr bwMode="auto">
            <a:xfrm>
              <a:off x="109731" y="2016188"/>
              <a:ext cx="2943826" cy="2625547"/>
            </a:xfrm>
            <a:prstGeom prst="roundRect">
              <a:avLst>
                <a:gd name="adj" fmla="val 16667"/>
              </a:avLst>
            </a:prstGeom>
            <a:noFill/>
            <a:ln w="9360" cap="sq">
              <a:solidFill>
                <a:srgbClr val="BE4B48"/>
              </a:solidFill>
              <a:miter lim="800000"/>
              <a:headEnd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ru-RU" altLang="ru-RU" sz="2000" b="1" u="sng" dirty="0">
                <a:solidFill>
                  <a:srgbClr val="FFFFFF"/>
                </a:solidFill>
                <a:latin typeface="Georgia" panose="02040502050405020303" pitchFamily="18" charset="0"/>
              </a:endParaRPr>
            </a:p>
            <a:p>
              <a:pPr algn="ctr">
                <a:buClrTx/>
                <a:buFontTx/>
                <a:buNone/>
              </a:pPr>
              <a:r>
                <a:rPr lang="en-US" altLang="ru-RU" sz="20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II </a:t>
              </a:r>
              <a:r>
                <a:rPr lang="ru-RU" altLang="ru-RU" sz="20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уровень </a:t>
              </a:r>
              <a:r>
                <a:rPr lang="ru-RU" altLang="ru-RU" sz="19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гериатрической </a:t>
              </a:r>
              <a:r>
                <a:rPr lang="ru-RU" altLang="ru-RU" sz="20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службы</a:t>
              </a:r>
              <a:r>
                <a:rPr lang="en-US" altLang="ru-RU" sz="20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организация медицинской помощи пожилым в стационарных условиях </a:t>
              </a:r>
            </a:p>
            <a:p>
              <a:pPr algn="ctr">
                <a:buClrTx/>
                <a:buFontTx/>
                <a:buNone/>
              </a:pPr>
              <a:endParaRPr lang="ru-RU" altLang="ru-RU" sz="1600" b="1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2" name="Rectangle 8"/>
            <p:cNvSpPr>
              <a:spLocks noChangeArrowheads="1"/>
            </p:cNvSpPr>
            <p:nvPr/>
          </p:nvSpPr>
          <p:spPr bwMode="auto">
            <a:xfrm>
              <a:off x="3213895" y="2906712"/>
              <a:ext cx="5237162" cy="1039203"/>
            </a:xfrm>
            <a:prstGeom prst="rect">
              <a:avLst/>
            </a:prstGeom>
            <a:noFill/>
            <a:ln w="2556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Гериатрические отделения/койки многопрофильных медицинских организаций</a:t>
              </a:r>
            </a:p>
          </p:txBody>
        </p:sp>
        <p:sp>
          <p:nvSpPr>
            <p:cNvPr id="193" name="AutoShape 9"/>
            <p:cNvSpPr>
              <a:spLocks noChangeArrowheads="1"/>
            </p:cNvSpPr>
            <p:nvPr/>
          </p:nvSpPr>
          <p:spPr bwMode="auto">
            <a:xfrm>
              <a:off x="196058" y="4787175"/>
              <a:ext cx="2857498" cy="2735331"/>
            </a:xfrm>
            <a:prstGeom prst="roundRect">
              <a:avLst>
                <a:gd name="adj" fmla="val 16667"/>
              </a:avLst>
            </a:prstGeom>
            <a:noFill/>
            <a:ln w="9360" cap="sq">
              <a:solidFill>
                <a:srgbClr val="BE4B48"/>
              </a:solidFill>
              <a:miter lim="800000"/>
              <a:headEnd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ru-RU" altLang="ru-RU" sz="2000" b="1" u="sng" dirty="0">
                <a:solidFill>
                  <a:srgbClr val="FFFFFF"/>
                </a:solidFill>
                <a:latin typeface="Georgia" panose="02040502050405020303" pitchFamily="18" charset="0"/>
              </a:endParaRPr>
            </a:p>
            <a:p>
              <a:pPr algn="ctr">
                <a:buClrTx/>
                <a:buFontTx/>
                <a:buNone/>
              </a:pPr>
              <a:r>
                <a:rPr lang="en-US" altLang="ru-RU" sz="2000" b="1" u="sng" dirty="0">
                  <a:solidFill>
                    <a:srgbClr val="000000"/>
                  </a:solidFill>
                  <a:latin typeface="Georgia" panose="02040502050405020303" pitchFamily="18" charset="0"/>
                </a:rPr>
                <a:t>I</a:t>
              </a:r>
              <a:r>
                <a:rPr lang="ru-RU" altLang="ru-RU" sz="2000" b="1" u="sng" dirty="0">
                  <a:solidFill>
                    <a:srgbClr val="000000"/>
                  </a:solidFill>
                  <a:latin typeface="Georgia" panose="02040502050405020303" pitchFamily="18" charset="0"/>
                </a:rPr>
                <a:t> уровень </a:t>
              </a:r>
              <a:r>
                <a:rPr lang="ru-RU" altLang="ru-RU" sz="1900" b="1" u="sng" dirty="0">
                  <a:solidFill>
                    <a:srgbClr val="000000"/>
                  </a:solidFill>
                  <a:latin typeface="Georgia" panose="02040502050405020303" pitchFamily="18" charset="0"/>
                </a:rPr>
                <a:t>гериатрической</a:t>
              </a:r>
              <a:r>
                <a:rPr lang="ru-RU" altLang="ru-RU" sz="2000" b="1" u="sng" dirty="0">
                  <a:solidFill>
                    <a:srgbClr val="000000"/>
                  </a:solidFill>
                  <a:latin typeface="Georgia" panose="02040502050405020303" pitchFamily="18" charset="0"/>
                </a:rPr>
                <a:t> службы </a:t>
              </a:r>
              <a:r>
                <a:rPr lang="ru-RU" altLang="ru-RU" sz="2000" b="1" u="sng" dirty="0">
                  <a:solidFill>
                    <a:srgbClr val="FFFFFF"/>
                  </a:solidFill>
                  <a:latin typeface="Georgia" panose="02040502050405020303" pitchFamily="18" charset="0"/>
                </a:rPr>
                <a:t/>
              </a:r>
              <a:br>
                <a:rPr lang="ru-RU" altLang="ru-RU" sz="2000" b="1" u="sng" dirty="0">
                  <a:solidFill>
                    <a:srgbClr val="FFFFFF"/>
                  </a:solidFill>
                  <a:latin typeface="Georgia" panose="02040502050405020303" pitchFamily="18" charset="0"/>
                </a:rPr>
              </a:br>
              <a:r>
                <a:rPr lang="ru-RU" altLang="ru-RU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организация медицинской помощи </a:t>
              </a:r>
              <a:br>
                <a:rPr lang="ru-RU" altLang="ru-RU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</a:br>
              <a:r>
                <a:rPr lang="ru-RU" altLang="ru-RU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пожилым в амбулаторных условиях</a:t>
              </a:r>
            </a:p>
            <a:p>
              <a:pPr algn="ctr">
                <a:buClrTx/>
                <a:buFontTx/>
                <a:buNone/>
              </a:pPr>
              <a:endParaRPr lang="ru-RU" altLang="ru-RU" sz="1600" b="1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4" name="Line 10"/>
            <p:cNvSpPr>
              <a:spLocks noChangeShapeType="1"/>
            </p:cNvSpPr>
            <p:nvPr/>
          </p:nvSpPr>
          <p:spPr bwMode="auto">
            <a:xfrm>
              <a:off x="196057" y="1954214"/>
              <a:ext cx="9685338" cy="1587"/>
            </a:xfrm>
            <a:prstGeom prst="line">
              <a:avLst/>
            </a:prstGeom>
            <a:noFill/>
            <a:ln w="25560" cap="sq">
              <a:solidFill>
                <a:srgbClr val="C00000"/>
              </a:solidFill>
              <a:prstDash val="lgDash"/>
              <a:miter lim="800000"/>
              <a:headEnd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95" name="AutoShape 11"/>
            <p:cNvSpPr>
              <a:spLocks noChangeArrowheads="1"/>
            </p:cNvSpPr>
            <p:nvPr/>
          </p:nvSpPr>
          <p:spPr bwMode="auto">
            <a:xfrm rot="5400000">
              <a:off x="5634039" y="2075657"/>
              <a:ext cx="160338" cy="396875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25560" cap="sq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FFFFFF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6" name="AutoShape 12"/>
            <p:cNvSpPr>
              <a:spLocks noChangeArrowheads="1"/>
            </p:cNvSpPr>
            <p:nvPr/>
          </p:nvSpPr>
          <p:spPr bwMode="auto">
            <a:xfrm rot="5400000">
              <a:off x="5635627" y="2234407"/>
              <a:ext cx="157162" cy="396875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25560" cap="sq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FFFFFF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7" name="Line 13"/>
            <p:cNvSpPr>
              <a:spLocks noChangeShapeType="1"/>
            </p:cNvSpPr>
            <p:nvPr/>
          </p:nvSpPr>
          <p:spPr bwMode="auto">
            <a:xfrm>
              <a:off x="196057" y="4644239"/>
              <a:ext cx="9685338" cy="1587"/>
            </a:xfrm>
            <a:prstGeom prst="line">
              <a:avLst/>
            </a:prstGeom>
            <a:noFill/>
            <a:ln w="25560" cap="sq">
              <a:solidFill>
                <a:srgbClr val="C00000"/>
              </a:solidFill>
              <a:prstDash val="lgDash"/>
              <a:miter lim="800000"/>
              <a:headEnd/>
              <a:tailEnd/>
            </a:ln>
            <a:effectLst>
              <a:outerShdw dist="74769" dir="938535" algn="ctr" rotWithShape="0">
                <a:srgbClr val="80808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  <p:sp>
          <p:nvSpPr>
            <p:cNvPr id="198" name="AutoShape 14"/>
            <p:cNvSpPr>
              <a:spLocks noChangeArrowheads="1"/>
            </p:cNvSpPr>
            <p:nvPr/>
          </p:nvSpPr>
          <p:spPr bwMode="auto">
            <a:xfrm rot="5400000">
              <a:off x="5635627" y="4931570"/>
              <a:ext cx="157163" cy="396875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25560" cap="sq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FFFFFF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99" name="AutoShape 15"/>
            <p:cNvSpPr>
              <a:spLocks noChangeArrowheads="1"/>
            </p:cNvSpPr>
            <p:nvPr/>
          </p:nvSpPr>
          <p:spPr bwMode="auto">
            <a:xfrm rot="5400000">
              <a:off x="5634040" y="5090320"/>
              <a:ext cx="160337" cy="396875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25560" cap="sq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FFFFFF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00" name="AutoShape 16"/>
            <p:cNvSpPr>
              <a:spLocks noChangeArrowheads="1"/>
            </p:cNvSpPr>
            <p:nvPr/>
          </p:nvSpPr>
          <p:spPr bwMode="auto">
            <a:xfrm rot="5400000">
              <a:off x="5634833" y="5249863"/>
              <a:ext cx="158750" cy="396875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25560" cap="sq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>
                <a:solidFill>
                  <a:srgbClr val="FFFFFF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9D921DD-E26E-435C-86C5-91B3C4A27416}"/>
              </a:ext>
            </a:extLst>
          </p:cNvPr>
          <p:cNvSpPr txBox="1"/>
          <p:nvPr/>
        </p:nvSpPr>
        <p:spPr>
          <a:xfrm>
            <a:off x="7818830" y="2151710"/>
            <a:ext cx="1464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Calibri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Calibri"/>
              </a:rPr>
              <a:t>2018 </a:t>
            </a:r>
            <a:r>
              <a:rPr lang="ru-RU" sz="1600" dirty="0">
                <a:solidFill>
                  <a:srgbClr val="C00000"/>
                </a:solidFill>
                <a:latin typeface="Calibri"/>
              </a:rPr>
              <a:t>г.–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Calibri"/>
              </a:rPr>
              <a:t>3 </a:t>
            </a:r>
            <a:r>
              <a:rPr lang="ru-RU" sz="1200" dirty="0" smtClean="0">
                <a:solidFill>
                  <a:srgbClr val="C00000"/>
                </a:solidFill>
                <a:latin typeface="Calibri"/>
              </a:rPr>
              <a:t>гериатрических </a:t>
            </a:r>
            <a:endParaRPr lang="ru-RU" sz="1200" dirty="0">
              <a:solidFill>
                <a:srgbClr val="C00000"/>
              </a:solidFill>
              <a:latin typeface="Calibri"/>
            </a:endParaRPr>
          </a:p>
          <a:p>
            <a:r>
              <a:rPr lang="ru-RU" sz="1200" dirty="0">
                <a:solidFill>
                  <a:srgbClr val="C00000"/>
                </a:solidFill>
                <a:latin typeface="Calibri"/>
              </a:rPr>
              <a:t>центра</a:t>
            </a:r>
          </a:p>
          <a:p>
            <a:r>
              <a:rPr lang="ru-RU" sz="1600" dirty="0">
                <a:solidFill>
                  <a:srgbClr val="C00000"/>
                </a:solidFill>
                <a:latin typeface="Calibri"/>
              </a:rPr>
              <a:t>в регионах РФ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6625DD2-84BB-4399-9696-D2B999D06D30}"/>
              </a:ext>
            </a:extLst>
          </p:cNvPr>
          <p:cNvSpPr/>
          <p:nvPr/>
        </p:nvSpPr>
        <p:spPr>
          <a:xfrm>
            <a:off x="7879287" y="3609014"/>
            <a:ext cx="1151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Calibri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Calibri"/>
              </a:rPr>
              <a:t>2018 </a:t>
            </a:r>
            <a:r>
              <a:rPr lang="ru-RU" sz="1600" dirty="0">
                <a:solidFill>
                  <a:srgbClr val="C00000"/>
                </a:solidFill>
                <a:latin typeface="Calibri"/>
              </a:rPr>
              <a:t>г. -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Calibri"/>
              </a:rPr>
              <a:t>3266 </a:t>
            </a:r>
            <a:r>
              <a:rPr lang="ru-RU" sz="1600" dirty="0">
                <a:solidFill>
                  <a:srgbClr val="C00000"/>
                </a:solidFill>
                <a:latin typeface="Calibri"/>
              </a:rPr>
              <a:t>коек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AD49F37-4F9A-4370-8B94-684AA1BF3576}"/>
              </a:ext>
            </a:extLst>
          </p:cNvPr>
          <p:cNvSpPr/>
          <p:nvPr/>
        </p:nvSpPr>
        <p:spPr>
          <a:xfrm>
            <a:off x="7918357" y="5161568"/>
            <a:ext cx="1151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Calibri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Calibri"/>
              </a:rPr>
              <a:t>2018 </a:t>
            </a:r>
            <a:r>
              <a:rPr lang="ru-RU" sz="1600" dirty="0">
                <a:solidFill>
                  <a:srgbClr val="C00000"/>
                </a:solidFill>
                <a:latin typeface="Calibri"/>
              </a:rPr>
              <a:t>г. -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Calibri"/>
              </a:rPr>
              <a:t>409 кабинетов</a:t>
            </a:r>
            <a:endParaRPr lang="ru-RU" sz="16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2217350-5664-48A4-B970-D9089DEAC5FF}"/>
              </a:ext>
            </a:extLst>
          </p:cNvPr>
          <p:cNvSpPr/>
          <p:nvPr/>
        </p:nvSpPr>
        <p:spPr>
          <a:xfrm>
            <a:off x="3069758" y="5992565"/>
            <a:ext cx="5356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ru-RU" sz="1400" b="1" i="1" kern="0" dirty="0" smtClean="0">
                <a:solidFill>
                  <a:srgbClr val="B2241C"/>
                </a:solidFill>
                <a:latin typeface="Calibri"/>
              </a:rPr>
              <a:t>322 врача </a:t>
            </a:r>
            <a:r>
              <a:rPr lang="ru-RU" sz="1400" b="1" i="1" kern="0" dirty="0">
                <a:solidFill>
                  <a:srgbClr val="B2241C"/>
                </a:solidFill>
                <a:latin typeface="Calibri"/>
              </a:rPr>
              <a:t>– </a:t>
            </a:r>
            <a:r>
              <a:rPr lang="ru-RU" sz="1400" b="1" i="1" kern="0" dirty="0" smtClean="0">
                <a:solidFill>
                  <a:srgbClr val="B2241C"/>
                </a:solidFill>
                <a:latin typeface="Calibri"/>
              </a:rPr>
              <a:t>гериатров (по данным мониторинга- 684)</a:t>
            </a:r>
            <a:endParaRPr lang="ru-RU" sz="1400" b="1" i="1" kern="0" dirty="0">
              <a:solidFill>
                <a:srgbClr val="B224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1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323594" y="0"/>
            <a:ext cx="7886700" cy="106313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F4E79"/>
                </a:solidFill>
                <a:latin typeface="Georgia" pitchFamily="18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759100" y="1298194"/>
            <a:ext cx="8384900" cy="12099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Увеличить ожидаемую продолжительность здоровой жизни до 67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лет </a:t>
            </a:r>
          </a:p>
          <a:p>
            <a:pPr marL="0" indent="0" algn="ctr">
              <a:buNone/>
            </a:pP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(повышение </a:t>
            </a:r>
            <a:r>
              <a:rPr lang="ru-RU" sz="2300" dirty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ожидаемой продолжительности жизни до 78 </a:t>
            </a: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лет,                  к </a:t>
            </a:r>
            <a:r>
              <a:rPr lang="ru-RU" sz="2300" dirty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2030 году — до 80 лет</a:t>
            </a:r>
            <a:r>
              <a:rPr lang="ru-RU" sz="2300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)   </a:t>
            </a:r>
            <a:endParaRPr lang="ru-RU" sz="2300" dirty="0">
              <a:solidFill>
                <a:srgbClr val="C00000"/>
              </a:solidFill>
              <a:latin typeface="Georgia" pitchFamily="18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9"/>
          <p:cNvCxnSpPr/>
          <p:nvPr/>
        </p:nvCxnSpPr>
        <p:spPr>
          <a:xfrm>
            <a:off x="2322512" y="915324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707169"/>
              </p:ext>
            </p:extLst>
          </p:nvPr>
        </p:nvGraphicFramePr>
        <p:xfrm>
          <a:off x="759100" y="1978461"/>
          <a:ext cx="8156300" cy="525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12"/>
          <p:cNvSpPr txBox="1">
            <a:spLocks/>
          </p:cNvSpPr>
          <p:nvPr/>
        </p:nvSpPr>
        <p:spPr>
          <a:xfrm>
            <a:off x="5571177" y="3787828"/>
            <a:ext cx="1467854" cy="345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+0,4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лет</a:t>
            </a:r>
          </a:p>
          <a:p>
            <a:endParaRPr lang="ru-RU" dirty="0">
              <a:solidFill>
                <a:srgbClr val="C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7" name="Объект 12"/>
          <p:cNvSpPr txBox="1">
            <a:spLocks/>
          </p:cNvSpPr>
          <p:nvPr/>
        </p:nvSpPr>
        <p:spPr>
          <a:xfrm>
            <a:off x="4103323" y="5443959"/>
            <a:ext cx="1467854" cy="345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+0,49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лет</a:t>
            </a:r>
          </a:p>
          <a:p>
            <a:endParaRPr lang="ru-RU" dirty="0">
              <a:solidFill>
                <a:srgbClr val="C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8" name="Объект 12"/>
          <p:cNvSpPr txBox="1">
            <a:spLocks/>
          </p:cNvSpPr>
          <p:nvPr/>
        </p:nvSpPr>
        <p:spPr>
          <a:xfrm>
            <a:off x="4566768" y="4881710"/>
            <a:ext cx="1467854" cy="345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+0,4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лет</a:t>
            </a:r>
          </a:p>
          <a:p>
            <a:endParaRPr lang="ru-RU" dirty="0">
              <a:solidFill>
                <a:srgbClr val="C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9" name="Объект 12"/>
          <p:cNvSpPr txBox="1">
            <a:spLocks/>
          </p:cNvSpPr>
          <p:nvPr/>
        </p:nvSpPr>
        <p:spPr>
          <a:xfrm>
            <a:off x="5053819" y="4333590"/>
            <a:ext cx="1467854" cy="345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+0,4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лет</a:t>
            </a:r>
          </a:p>
          <a:p>
            <a:endParaRPr lang="ru-RU" dirty="0">
              <a:solidFill>
                <a:srgbClr val="C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0" name="Объект 12"/>
          <p:cNvSpPr txBox="1">
            <a:spLocks/>
          </p:cNvSpPr>
          <p:nvPr/>
        </p:nvSpPr>
        <p:spPr>
          <a:xfrm>
            <a:off x="6034622" y="3290204"/>
            <a:ext cx="1467854" cy="345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+0,4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лет</a:t>
            </a:r>
          </a:p>
          <a:p>
            <a:endParaRPr lang="ru-RU" dirty="0">
              <a:solidFill>
                <a:srgbClr val="C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1" name="Объект 12"/>
          <p:cNvSpPr txBox="1">
            <a:spLocks/>
          </p:cNvSpPr>
          <p:nvPr/>
        </p:nvSpPr>
        <p:spPr>
          <a:xfrm>
            <a:off x="6578819" y="2710676"/>
            <a:ext cx="1467854" cy="345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+0,4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лет</a:t>
            </a:r>
          </a:p>
          <a:p>
            <a:endParaRPr lang="ru-RU" dirty="0">
              <a:solidFill>
                <a:srgbClr val="C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22" name="Объект 12"/>
          <p:cNvSpPr txBox="1">
            <a:spLocks/>
          </p:cNvSpPr>
          <p:nvPr/>
        </p:nvSpPr>
        <p:spPr>
          <a:xfrm>
            <a:off x="3532607" y="5969809"/>
            <a:ext cx="1467854" cy="345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79</a:t>
            </a:r>
            <a:r>
              <a:rPr lang="en-US" b="1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33</a:t>
            </a:r>
            <a:r>
              <a:rPr lang="en-US" b="1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Arial" panose="020B0604020202020204" pitchFamily="34" charset="0"/>
              </a:rPr>
              <a:t>лет</a:t>
            </a:r>
          </a:p>
          <a:p>
            <a:endParaRPr lang="ru-RU" dirty="0">
              <a:solidFill>
                <a:srgbClr val="C00000"/>
              </a:solidFill>
              <a:latin typeface="Georg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13"/>
          <p:cNvCxnSpPr/>
          <p:nvPr/>
        </p:nvCxnSpPr>
        <p:spPr>
          <a:xfrm>
            <a:off x="-1588" y="908720"/>
            <a:ext cx="2665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9"/>
          <p:cNvCxnSpPr/>
          <p:nvPr/>
        </p:nvCxnSpPr>
        <p:spPr>
          <a:xfrm>
            <a:off x="2339975" y="908720"/>
            <a:ext cx="6192838" cy="0"/>
          </a:xfrm>
          <a:prstGeom prst="line">
            <a:avLst/>
          </a:prstGeom>
          <a:ln w="57150">
            <a:solidFill>
              <a:srgbClr val="BC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15"/>
          <p:cNvCxnSpPr/>
          <p:nvPr/>
        </p:nvCxnSpPr>
        <p:spPr>
          <a:xfrm>
            <a:off x="8532813" y="908720"/>
            <a:ext cx="611187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2529713" y="89504"/>
            <a:ext cx="5985637" cy="6461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2"/>
                </a:solidFill>
                <a:latin typeface="Georgia" pitchFamily="18" charset="0"/>
                <a:cs typeface="Arial" panose="020B0604020202020204" pitchFamily="34" charset="0"/>
              </a:rPr>
              <a:t>Задачи федерального проекта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Georgia" pitchFamily="18" charset="0"/>
                <a:cs typeface="Arial" panose="020B0604020202020204" pitchFamily="34" charset="0"/>
              </a:rPr>
              <a:t>«Старшее поколение»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549" y="1050822"/>
            <a:ext cx="8341179" cy="646331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  <a:cs typeface="Arial" panose="020B0604020202020204" pitchFamily="34" charset="0"/>
              </a:rPr>
              <a:t>Разработка и реализация программы системной поддержки и повышения качества жизни граждан старшего поколения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143" y="1843899"/>
            <a:ext cx="8186057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Увеличение периода активного долголетия и продолжительности здоровой жизни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471" y="2579377"/>
            <a:ext cx="8202386" cy="203132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Создание системы долговременного ухода за гражданами пожилого возраста и инвалидами, как составной части мероприятий, направленных на развитие и поддержание функциональных способностей граждан старшего поколения, включающей сбалансированные социальное обслуживание и медицинскую помощь на дому, в полустационарной и стационарной форме с привлечением патронажной службы и сиделок, а также поддержку семейного ухода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785" y="4742251"/>
            <a:ext cx="8248650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  <a:cs typeface="Arial" panose="020B0604020202020204" pitchFamily="34" charset="0"/>
              </a:rPr>
              <a:t>Содействие приведению в субъектах Российской Федерации организаций социального обслуживания в надлежащее состояние, а также ликвидации очередей в них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0437" y="2038798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Овал 15"/>
          <p:cNvSpPr/>
          <p:nvPr/>
        </p:nvSpPr>
        <p:spPr>
          <a:xfrm>
            <a:off x="236268" y="3339827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228600" y="5093612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738727"/>
            <a:ext cx="8245929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Организация мероприятий по профессиональному обучению и дополнительному 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профессиональному образованию лиц </a:t>
            </a:r>
            <a:r>
              <a:rPr lang="ru-RU" dirty="0" err="1" smtClean="0">
                <a:latin typeface="Georgia" pitchFamily="18" charset="0"/>
              </a:rPr>
              <a:t>предпенсионного</a:t>
            </a:r>
            <a:r>
              <a:rPr lang="ru-RU" dirty="0" smtClean="0">
                <a:latin typeface="Georgia" pitchFamily="18" charset="0"/>
              </a:rPr>
              <a:t> возраста</a:t>
            </a:r>
            <a:endParaRPr lang="ru-RU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66700" y="6013455"/>
            <a:ext cx="360046" cy="3600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49"/>
          <p:cNvCxnSpPr/>
          <p:nvPr/>
        </p:nvCxnSpPr>
        <p:spPr>
          <a:xfrm flipH="1">
            <a:off x="225750" y="6719272"/>
            <a:ext cx="8682037" cy="0"/>
          </a:xfrm>
          <a:prstGeom prst="line">
            <a:avLst/>
          </a:prstGeom>
          <a:ln w="12700">
            <a:solidFill>
              <a:srgbClr val="BC3004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6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4807</TotalTime>
  <Words>3519</Words>
  <Application>Microsoft Office PowerPoint</Application>
  <PresentationFormat>Экран (4:3)</PresentationFormat>
  <Paragraphs>483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 Unicode MS</vt:lpstr>
      <vt:lpstr>Arial</vt:lpstr>
      <vt:lpstr>Arial Cyr</vt:lpstr>
      <vt:lpstr>Calibri</vt:lpstr>
      <vt:lpstr>Calibri Light</vt:lpstr>
      <vt:lpstr>Georgia</vt:lpstr>
      <vt:lpstr>Tahoma</vt:lpstr>
      <vt:lpstr>Times New Roman</vt:lpstr>
      <vt:lpstr>Тема Office</vt:lpstr>
      <vt:lpstr>Гериатрия в России: итоги и перспективы. Национальный проект «Демография» Федеральный проект  «Старшее поколение».</vt:lpstr>
      <vt:lpstr>Презентация PowerPoint</vt:lpstr>
      <vt:lpstr>СХЕМА ОРГАНИЗАЦИИ МЕДИЦИНСКОЙ ПОМОЩИ ДЛЯ ТРУДНОДОСТУПНЫХ И МАЛОНАСЕЛЕННЫХ СЕЛЬСКИХ РАЙОНОВ</vt:lpstr>
      <vt:lpstr>СХЕМА ОРГАНИЗАЦИИ МЕДИЦИНСКОЙ ПОМОЩИ ДЛЯ ТРУДНОДОСТУПНЫХ И МАЛОНАСЕЛЕННЫХ СЕЛЬСКИХ РАЙОНОВ</vt:lpstr>
      <vt:lpstr>СХЕМА ОРГАНИЗАЦИИ МЕДИЦИНСКОЙ ПОМОЩИ ДЛЯ ТРУДНОДОСТУПНЫХ И МАЛОНАСЕЛЕННЫХ СЕЛЬСКИХ РАЙОНОВ</vt:lpstr>
      <vt:lpstr>СХЕМА ОРГАНИЗАЦИИ МЕДИЦИНСКОЙ ПОМОЩИ ДЛЯ ТРУДНОДОСТУПНЫХ И МАЛОНАСЕЛЕННЫХ СЕЛЬСКИХ РАЙОНОВ</vt:lpstr>
      <vt:lpstr>Презентация PowerPoint</vt:lpstr>
      <vt:lpstr>Цель</vt:lpstr>
      <vt:lpstr>Презентация PowerPoint</vt:lpstr>
      <vt:lpstr>Задачи, показатели и план мероприятий.</vt:lpstr>
      <vt:lpstr>Задачи, показатели и план мероприятий.</vt:lpstr>
      <vt:lpstr>Задачи, показатели и план мероприятий.</vt:lpstr>
      <vt:lpstr>Задачи, показатели и план мероприятий.</vt:lpstr>
      <vt:lpstr>Задачи, показатели и план мероприятий.</vt:lpstr>
      <vt:lpstr>Задачи, показатели и план мероприятий.</vt:lpstr>
      <vt:lpstr>Задачи, показатели и план мероприятий.</vt:lpstr>
      <vt:lpstr>Ключевые показатели проекта по Красноярскому краю</vt:lpstr>
      <vt:lpstr>Ключевые показатели проекта по Красноярскому краю</vt:lpstr>
      <vt:lpstr>Задачи, показатели и план мероприятий.</vt:lpstr>
      <vt:lpstr>Задачи, показатели и план мероприятий.</vt:lpstr>
      <vt:lpstr>Задачи, показатели и план мероприятий.</vt:lpstr>
      <vt:lpstr>Презентация PowerPoint</vt:lpstr>
      <vt:lpstr>Основные направления Системы долговременного ухода</vt:lpstr>
      <vt:lpstr>Принципиальная схема функционирования                                                    Системы долговременного ухода</vt:lpstr>
      <vt:lpstr>Основные направления проектных решений при разработке СДУ</vt:lpstr>
      <vt:lpstr>Новые сущности в результате внедрения СДУ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Гериатрическая служба в проекте «Старшее поколение» Основные положения, межведомственное взаимодействие</dc:title>
  <dc:creator>Александр Розанов</dc:creator>
  <cp:lastModifiedBy>Александр</cp:lastModifiedBy>
  <cp:revision>360</cp:revision>
  <dcterms:created xsi:type="dcterms:W3CDTF">2018-10-17T10:28:01Z</dcterms:created>
  <dcterms:modified xsi:type="dcterms:W3CDTF">2019-05-29T13:25:28Z</dcterms:modified>
</cp:coreProperties>
</file>